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5143500" type="screen16x9"/>
  <p:notesSz cx="6858000" cy="9144000"/>
  <p:embeddedFontLst>
    <p:embeddedFont>
      <p:font typeface="Cardo" panose="020B0604020202020204" charset="-79"/>
      <p:regular r:id="rId74"/>
      <p:bold r:id="rId75"/>
      <p: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Georgia" panose="02040502050405020303" pitchFamily="18" charset="0"/>
      <p:regular r:id="rId81"/>
      <p:bold r:id="rId82"/>
      <p:italic r:id="rId83"/>
      <p:boldItalic r:id="rId84"/>
    </p:embeddedFont>
    <p:embeddedFont>
      <p:font typeface="Average" panose="020B0604020202020204" charset="0"/>
      <p:regular r:id="rId85"/>
    </p:embeddedFont>
    <p:embeddedFont>
      <p:font typeface="Arimo" panose="020B0604020202020204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12C296-FECF-4B29-B1A6-1CC6EC4EECB1}">
  <a:tblStyle styleId="{8612C296-FECF-4B29-B1A6-1CC6EC4EEC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166" autoAdjust="0"/>
  </p:normalViewPr>
  <p:slideViewPr>
    <p:cSldViewPr snapToGrid="0">
      <p:cViewPr varScale="1">
        <p:scale>
          <a:sx n="112" d="100"/>
          <a:sy n="112" d="100"/>
        </p:scale>
        <p:origin x="158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9989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588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0c00b25d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0c00b25d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None/>
            </a:pP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61126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0c00b25d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0c00b25d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2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0c00b25d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0c00b25d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42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2d041963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2d041963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667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0c00b25d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0c00b25d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803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0c00b25d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0c00b25d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54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0c00b25d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0c00b25d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160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0c00b25d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0c00b25d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037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2d04196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2d04196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344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ab714ce38_0_29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ab714ce38_0_29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58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d0419635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2d0419635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9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0bf69ed2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0bf69ed2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07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0bf69ed2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0bf69ed2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01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0bf69ed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0bf69ed2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568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0bf69ed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0bf69ed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58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0bf69ed2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0bf69ed2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38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2dc203b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2dc203b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85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dc203b7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dc203b7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377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d041963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2d041963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83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2d041963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2d041963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553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14434f64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14434f64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22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2d0419635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2d0419635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321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2d041963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22d041963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6757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2d0419635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2d0419635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578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2dc203b7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2dc203b7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statistically significant variables from analysis on unbalanced and balanced trainset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-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Category of articles read chosen due to relevance to fitbit/ what they would be interested to know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90384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2d0419635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2d0419635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59806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2d041963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2d041963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6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2d0419635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2d0419635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663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2dc203b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2dc203b7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265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2d0419635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2d0419635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4900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2d04196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22d04196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8607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2d0419635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2d0419635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131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2d0419635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22d0419635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22598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2dc203b7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2dc203b7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3125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2d04196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2d041963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546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2d041963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2d041963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74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2d041963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2d041963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5005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2d041963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22d041963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71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2d041963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22d041963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12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2d04196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2d04196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200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2d041963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2d041963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1774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2d041963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22d041963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800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ab714ce38_0_28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ab714ce38_0_28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225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2d041963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22d041963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445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2d041963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2d041963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052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2d04196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2d04196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992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2d041963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22d041963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63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2d041963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2d041963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84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2d041963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2d041963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7256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22d041963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22d041963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7234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2d041963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22d041963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29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2d041963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2d0419635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74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22d0419635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22d0419635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8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0c00b25d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0c00b25d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8374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2d041963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2d0419635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157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2d0419635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22d0419635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594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14434f6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14434f6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245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22d041963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22d041963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3896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eab714ce38_0_2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eab714ce38_0_2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792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a03974c1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a03974c1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700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ab714ce38_0_29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ab714ce38_0_29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7120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14434f56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14434f56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507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eab714ce38_0_28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eab714ce38_0_28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069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214434f56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214434f56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2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2d0419635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2d0419635_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794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eab714ce38_0_29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eab714ce38_0_29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5709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ab714ce38_0_28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ab714ce38_0_28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82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0c00b25d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0c00b25d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94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0c00b25d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0c00b25d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8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1977900" y="946271"/>
            <a:ext cx="5188200" cy="19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65400" y="2860275"/>
            <a:ext cx="4813200" cy="10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/>
          </p:nvPr>
        </p:nvSpPr>
        <p:spPr>
          <a:xfrm>
            <a:off x="1976771" y="1328965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976771" y="2301846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/>
          </p:nvPr>
        </p:nvSpPr>
        <p:spPr>
          <a:xfrm>
            <a:off x="5711129" y="1328956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5711121" y="2301846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/>
          </p:nvPr>
        </p:nvSpPr>
        <p:spPr>
          <a:xfrm>
            <a:off x="197677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1976771" y="3990847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/>
          </p:nvPr>
        </p:nvSpPr>
        <p:spPr>
          <a:xfrm>
            <a:off x="571112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5711121" y="3990847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11024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rgbClr val="CCCC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67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rgbClr val="CCCC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 hasCustomPrompt="1"/>
          </p:nvPr>
        </p:nvSpPr>
        <p:spPr>
          <a:xfrm>
            <a:off x="11024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rgbClr val="CCCC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367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rgbClr val="CCCC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1828312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312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3"/>
          </p:nvPr>
        </p:nvSpPr>
        <p:spPr>
          <a:xfrm>
            <a:off x="5757158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"/>
          </p:nvPr>
        </p:nvSpPr>
        <p:spPr>
          <a:xfrm>
            <a:off x="5757158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5"/>
          </p:nvPr>
        </p:nvSpPr>
        <p:spPr>
          <a:xfrm>
            <a:off x="1828312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1828312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7"/>
          </p:nvPr>
        </p:nvSpPr>
        <p:spPr>
          <a:xfrm>
            <a:off x="5757158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8"/>
          </p:nvPr>
        </p:nvSpPr>
        <p:spPr>
          <a:xfrm>
            <a:off x="5757158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2"/>
          </p:nvPr>
        </p:nvSpPr>
        <p:spPr>
          <a:xfrm>
            <a:off x="91757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040575" y="2364450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3"/>
          </p:nvPr>
        </p:nvSpPr>
        <p:spPr>
          <a:xfrm>
            <a:off x="338437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3507375" y="2364450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5"/>
          </p:nvPr>
        </p:nvSpPr>
        <p:spPr>
          <a:xfrm>
            <a:off x="581982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5927075" y="2364450"/>
            <a:ext cx="219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7"/>
          </p:nvPr>
        </p:nvSpPr>
        <p:spPr>
          <a:xfrm>
            <a:off x="91620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1039200" y="3693825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9"/>
          </p:nvPr>
        </p:nvSpPr>
        <p:spPr>
          <a:xfrm>
            <a:off x="338300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3"/>
          </p:nvPr>
        </p:nvSpPr>
        <p:spPr>
          <a:xfrm>
            <a:off x="3506000" y="3693825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14"/>
          </p:nvPr>
        </p:nvSpPr>
        <p:spPr>
          <a:xfrm>
            <a:off x="581845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5"/>
          </p:nvPr>
        </p:nvSpPr>
        <p:spPr>
          <a:xfrm>
            <a:off x="5925700" y="3693825"/>
            <a:ext cx="219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2"/>
          </p:nvPr>
        </p:nvSpPr>
        <p:spPr>
          <a:xfrm>
            <a:off x="764500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62988" y="2288250"/>
            <a:ext cx="18123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3"/>
          </p:nvPr>
        </p:nvSpPr>
        <p:spPr>
          <a:xfrm>
            <a:off x="3383694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682788" y="2288250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5"/>
          </p:nvPr>
        </p:nvSpPr>
        <p:spPr>
          <a:xfrm>
            <a:off x="5971705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270805" y="2288250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7"/>
          </p:nvPr>
        </p:nvSpPr>
        <p:spPr>
          <a:xfrm>
            <a:off x="764500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1062988" y="4042957"/>
            <a:ext cx="18123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 idx="9"/>
          </p:nvPr>
        </p:nvSpPr>
        <p:spPr>
          <a:xfrm>
            <a:off x="3383694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682788" y="4042957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14"/>
          </p:nvPr>
        </p:nvSpPr>
        <p:spPr>
          <a:xfrm>
            <a:off x="5971705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270805" y="4042957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709550" y="3219500"/>
            <a:ext cx="31329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1301550" y="1435341"/>
            <a:ext cx="6540900" cy="17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 hasCustomPrompt="1"/>
          </p:nvPr>
        </p:nvSpPr>
        <p:spPr>
          <a:xfrm>
            <a:off x="735125" y="859400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735200" y="2123700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 idx="2" hasCustomPrompt="1"/>
          </p:nvPr>
        </p:nvSpPr>
        <p:spPr>
          <a:xfrm>
            <a:off x="3488950" y="1634049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3"/>
          </p:nvPr>
        </p:nvSpPr>
        <p:spPr>
          <a:xfrm>
            <a:off x="3489050" y="2898328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 idx="4" hasCustomPrompt="1"/>
          </p:nvPr>
        </p:nvSpPr>
        <p:spPr>
          <a:xfrm>
            <a:off x="6242800" y="2408501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5"/>
          </p:nvPr>
        </p:nvSpPr>
        <p:spPr>
          <a:xfrm>
            <a:off x="6242875" y="3672956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08675" y="1437325"/>
            <a:ext cx="3863400" cy="19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708675" y="3740700"/>
            <a:ext cx="3642300" cy="8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/>
          <p:nvPr/>
        </p:nvSpPr>
        <p:spPr>
          <a:xfrm flipH="1">
            <a:off x="184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40325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flipH="1">
            <a:off x="1982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803575" y="1340119"/>
            <a:ext cx="36381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"/>
          </p:nvPr>
        </p:nvSpPr>
        <p:spPr>
          <a:xfrm>
            <a:off x="4664400" y="2927700"/>
            <a:ext cx="37773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390880" y="2803325"/>
            <a:ext cx="47550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708675" y="3176175"/>
            <a:ext cx="35022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4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6" name="Google Shape;176;p2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4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4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38604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1"/>
          </p:nvPr>
        </p:nvSpPr>
        <p:spPr>
          <a:xfrm>
            <a:off x="711725" y="1391725"/>
            <a:ext cx="38604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720000" y="3604075"/>
            <a:ext cx="33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CREDITS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700" b="1">
              <a:solidFill>
                <a:schemeClr val="lt1"/>
              </a:solidFill>
              <a:highlight>
                <a:srgbClr val="DFDEFC"/>
              </a:highlight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90" name="Google Shape;190;p31"/>
          <p:cNvSpPr/>
          <p:nvPr/>
        </p:nvSpPr>
        <p:spPr>
          <a:xfrm flipH="1">
            <a:off x="1824" y="1249140"/>
            <a:ext cx="5019000" cy="42000"/>
          </a:xfrm>
          <a:prstGeom prst="rect">
            <a:avLst/>
          </a:prstGeom>
          <a:gradFill>
            <a:gsLst>
              <a:gs pos="0">
                <a:srgbClr val="878787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52750" y="3227143"/>
            <a:ext cx="2841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50250" y="3227143"/>
            <a:ext cx="2841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6250" y="2223525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763750" y="2223525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391700" y="1764330"/>
            <a:ext cx="63606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5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1480800" y="1302625"/>
            <a:ext cx="61824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433450" y="2585686"/>
            <a:ext cx="4277100" cy="11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826700" y="3429784"/>
            <a:ext cx="40791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ctrTitle"/>
          </p:nvPr>
        </p:nvSpPr>
        <p:spPr>
          <a:xfrm>
            <a:off x="1121100" y="1264849"/>
            <a:ext cx="6901800" cy="12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accent2"/>
                </a:solidFill>
              </a:rPr>
              <a:t>Developing Straits Times’</a:t>
            </a:r>
            <a:endParaRPr sz="4000" b="1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2"/>
                </a:solidFill>
              </a:rPr>
              <a:t>Predictive Advertisements using Analytics </a:t>
            </a:r>
            <a:endParaRPr sz="400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1"/>
          </p:nvPr>
        </p:nvSpPr>
        <p:spPr>
          <a:xfrm>
            <a:off x="2032500" y="3360426"/>
            <a:ext cx="5079000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TEAM 3 S04</a:t>
            </a:r>
            <a:endParaRPr sz="1400" u="sng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KOH I-ZACH (U2010476G)</a:t>
            </a:r>
            <a:endParaRPr sz="13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POH SING YONG SHERLYN (U2011571H)</a:t>
            </a:r>
            <a:endParaRPr sz="13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 THAPA (U2022199F)</a:t>
            </a:r>
            <a:endParaRPr sz="13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SNG YI XUAN (U2021009B</a:t>
            </a:r>
            <a:endParaRPr sz="16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Straits Times?</a:t>
            </a:r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228600" y="1902875"/>
            <a:ext cx="46968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Customer Login information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Data on past articles read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Falling ad revenue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800" y="1040042"/>
            <a:ext cx="4696799" cy="325728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2" name="Google Shape;30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Value of Predictive Model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1"/>
          </p:nvPr>
        </p:nvSpPr>
        <p:spPr>
          <a:xfrm>
            <a:off x="152400" y="1902875"/>
            <a:ext cx="54921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Increased click-through rates through more accurate targeting of customers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Benefits of predictive analytical models to clients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Competitive Advantage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09" name="Google Shape;309;p46" descr="Click through Rate - nexoy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424" y="2513125"/>
            <a:ext cx="2949276" cy="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1" name="Google Shape;31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Fitbit</a:t>
            </a:r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1"/>
          </p:nvPr>
        </p:nvSpPr>
        <p:spPr>
          <a:xfrm>
            <a:off x="152400" y="1902875"/>
            <a:ext cx="54921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An American consumer electronics and fitness company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Mainly in the business of smartwatches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18" name="Google Shape;318;p47" descr="Best Fitbit 2022: Compare new Fitbit smartwatches and tracker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575" y="2146725"/>
            <a:ext cx="4262100" cy="23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 descr="fitbit Vector Logo - Download Free SVG Icon | Worldvector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638" y="1059688"/>
            <a:ext cx="2833300" cy="7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1" name="Google Shape;321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of Interest</a:t>
            </a:r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8" name="Google Shape;328;p48"/>
          <p:cNvSpPr txBox="1">
            <a:spLocks noGrp="1"/>
          </p:cNvSpPr>
          <p:nvPr>
            <p:ph type="body" idx="1"/>
          </p:nvPr>
        </p:nvSpPr>
        <p:spPr>
          <a:xfrm>
            <a:off x="152400" y="2192650"/>
            <a:ext cx="54921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 can utilise certain variables that would be important in prediction for Fitbit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Higher number of articles read on Technology and Health are likely to be strong predictors for smartwatch interest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grpSp>
        <p:nvGrpSpPr>
          <p:cNvPr id="329" name="Google Shape;329;p48"/>
          <p:cNvGrpSpPr/>
          <p:nvPr/>
        </p:nvGrpSpPr>
        <p:grpSpPr>
          <a:xfrm>
            <a:off x="5933347" y="1382861"/>
            <a:ext cx="2590161" cy="2245771"/>
            <a:chOff x="3567553" y="1499912"/>
            <a:chExt cx="320022" cy="359778"/>
          </a:xfrm>
        </p:grpSpPr>
        <p:sp>
          <p:nvSpPr>
            <p:cNvPr id="330" name="Google Shape;330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342" name="Google Shape;342;p49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" name="Google Shape;343;p49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Categorical Variables</a:t>
            </a:r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1"/>
          </p:nvPr>
        </p:nvSpPr>
        <p:spPr>
          <a:xfrm>
            <a:off x="152400" y="2360550"/>
            <a:ext cx="44460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 used logical reasoning to replace wrong data entries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99875"/>
            <a:ext cx="4544176" cy="21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0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3" name="Google Shape;353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Continuous Variables</a:t>
            </a:r>
            <a:endParaRPr/>
          </a:p>
        </p:txBody>
      </p:sp>
      <p:sp>
        <p:nvSpPr>
          <p:cNvPr id="359" name="Google Shape;359;p51"/>
          <p:cNvSpPr txBox="1">
            <a:spLocks noGrp="1"/>
          </p:cNvSpPr>
          <p:nvPr>
            <p:ph type="body" idx="1"/>
          </p:nvPr>
        </p:nvSpPr>
        <p:spPr>
          <a:xfrm>
            <a:off x="0" y="2360550"/>
            <a:ext cx="44460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Used averages to replace continuous variables that had the wrong entry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60" name="Google Shape;3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675" y="1792663"/>
            <a:ext cx="4986125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2" name="Google Shape;36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 Values</a:t>
            </a:r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body" idx="1"/>
          </p:nvPr>
        </p:nvSpPr>
        <p:spPr>
          <a:xfrm>
            <a:off x="0" y="2360550"/>
            <a:ext cx="44460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Replaced NA values with the median based on other variables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400" y="1078900"/>
            <a:ext cx="4393200" cy="319505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1" name="Google Shape;371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Data Exploration</a:t>
            </a:r>
            <a:endParaRPr sz="4600"/>
          </a:p>
        </p:txBody>
      </p:sp>
      <p:sp>
        <p:nvSpPr>
          <p:cNvPr id="377" name="Google Shape;377;p53"/>
          <p:cNvSpPr txBox="1">
            <a:spLocks noGrp="1"/>
          </p:cNvSpPr>
          <p:nvPr>
            <p:ph type="subTitle" idx="1"/>
          </p:nvPr>
        </p:nvSpPr>
        <p:spPr>
          <a:xfrm>
            <a:off x="940325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How do the individual variables affect click response?</a:t>
            </a:r>
            <a:endParaRPr/>
          </a:p>
        </p:txBody>
      </p:sp>
      <p:sp>
        <p:nvSpPr>
          <p:cNvPr id="378" name="Google Shape;378;p53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9" name="Google Shape;379;p53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659975" y="35665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Information</a:t>
            </a:r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75" y="1813725"/>
            <a:ext cx="3453762" cy="248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975" y="1813725"/>
            <a:ext cx="3744599" cy="24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 txBox="1"/>
          <p:nvPr/>
        </p:nvSpPr>
        <p:spPr>
          <a:xfrm>
            <a:off x="538175" y="1366075"/>
            <a:ext cx="345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Younger users more likely to click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4801975" y="1366075"/>
            <a:ext cx="33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Undergraduates most likely to click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2"/>
          </p:nvPr>
        </p:nvSpPr>
        <p:spPr>
          <a:xfrm>
            <a:off x="1976775" y="1438975"/>
            <a:ext cx="22149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Introduction to business problem</a:t>
            </a:r>
            <a:endParaRPr sz="180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3"/>
          </p:nvPr>
        </p:nvSpPr>
        <p:spPr>
          <a:xfrm>
            <a:off x="5711129" y="1328956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Justification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5"/>
          </p:nvPr>
        </p:nvSpPr>
        <p:spPr>
          <a:xfrm>
            <a:off x="197677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title" idx="7"/>
          </p:nvPr>
        </p:nvSpPr>
        <p:spPr>
          <a:xfrm>
            <a:off x="571112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11024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 idx="13"/>
          </p:nvPr>
        </p:nvSpPr>
        <p:spPr>
          <a:xfrm>
            <a:off x="48367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4"/>
          </p:nvPr>
        </p:nvSpPr>
        <p:spPr>
          <a:xfrm>
            <a:off x="11024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title" idx="15"/>
          </p:nvPr>
        </p:nvSpPr>
        <p:spPr>
          <a:xfrm>
            <a:off x="48367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865125" y="3203915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1130825" y="3203915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4865125" y="1505490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1123525" y="1505490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title"/>
          </p:nvPr>
        </p:nvSpPr>
        <p:spPr>
          <a:xfrm>
            <a:off x="659975" y="35665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Information</a:t>
            </a:r>
            <a:endParaRPr/>
          </a:p>
        </p:txBody>
      </p:sp>
      <p:sp>
        <p:nvSpPr>
          <p:cNvPr id="397" name="Google Shape;397;p55"/>
          <p:cNvSpPr txBox="1"/>
          <p:nvPr/>
        </p:nvSpPr>
        <p:spPr>
          <a:xfrm>
            <a:off x="538175" y="1366075"/>
            <a:ext cx="345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Single users most likely to click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98" name="Google Shape;398;p55"/>
          <p:cNvSpPr txBox="1"/>
          <p:nvPr/>
        </p:nvSpPr>
        <p:spPr>
          <a:xfrm>
            <a:off x="4801975" y="1366075"/>
            <a:ext cx="38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Users with 0 children most likely to click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399" name="Google Shape;3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75" y="1809363"/>
            <a:ext cx="3744601" cy="255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900" y="1766275"/>
            <a:ext cx="3744600" cy="268008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5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2" name="Google Shape;40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activity of users</a:t>
            </a:r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275300" y="1375750"/>
            <a:ext cx="336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People who used Straits Times on phone are most likely to click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409" name="Google Shape;4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25" y="1991350"/>
            <a:ext cx="3208799" cy="22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800" y="1991350"/>
            <a:ext cx="3499399" cy="22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6"/>
          <p:cNvSpPr txBox="1"/>
          <p:nvPr/>
        </p:nvSpPr>
        <p:spPr>
          <a:xfrm>
            <a:off x="4572000" y="1375750"/>
            <a:ext cx="359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Users who spend more time on Straits Times are more likely to click 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12" name="Google Shape;412;p56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3" name="Google Shape;413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activity of users</a:t>
            </a:r>
            <a:endParaRPr/>
          </a:p>
        </p:txBody>
      </p:sp>
      <p:sp>
        <p:nvSpPr>
          <p:cNvPr id="419" name="Google Shape;419;p57"/>
          <p:cNvSpPr txBox="1"/>
          <p:nvPr/>
        </p:nvSpPr>
        <p:spPr>
          <a:xfrm>
            <a:off x="275300" y="1375750"/>
            <a:ext cx="336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People who opened Straits Times more are more likely to click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20" name="Google Shape;420;p57"/>
          <p:cNvSpPr txBox="1"/>
          <p:nvPr/>
        </p:nvSpPr>
        <p:spPr>
          <a:xfrm>
            <a:off x="4572000" y="1375750"/>
            <a:ext cx="359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Users who viewed more ads are more likely to click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850" y="2066250"/>
            <a:ext cx="3040849" cy="23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00" y="2105000"/>
            <a:ext cx="3040849" cy="235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7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4" name="Google Shape;424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articles read</a:t>
            </a:r>
            <a:endParaRPr/>
          </a:p>
        </p:txBody>
      </p:sp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375" y="1991350"/>
            <a:ext cx="3271550" cy="2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1991349"/>
            <a:ext cx="3137935" cy="23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410900" y="1395125"/>
            <a:ext cx="69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Users who read more articles related to fashion and sports are more likely to click 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articles read</a:t>
            </a:r>
            <a:endParaRPr/>
          </a:p>
        </p:txBody>
      </p:sp>
      <p:sp>
        <p:nvSpPr>
          <p:cNvPr id="440" name="Google Shape;440;p59"/>
          <p:cNvSpPr txBox="1"/>
          <p:nvPr/>
        </p:nvSpPr>
        <p:spPr>
          <a:xfrm>
            <a:off x="125925" y="1433850"/>
            <a:ext cx="77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rdo"/>
              <a:buChar char="❖"/>
            </a:pPr>
            <a:r>
              <a:rPr lang="en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Users who read more articles related to health and technology are more likely to click </a:t>
            </a: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991350"/>
            <a:ext cx="3123895" cy="2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91350"/>
            <a:ext cx="3137922" cy="23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9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4" name="Google Shape;444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Average"/>
                <a:ea typeface="Average"/>
                <a:cs typeface="Average"/>
                <a:sym typeface="Average"/>
              </a:rPr>
              <a:t>Analytics Solution</a:t>
            </a:r>
            <a:endParaRPr sz="4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0" name="Google Shape;450;p60"/>
          <p:cNvSpPr txBox="1">
            <a:spLocks noGrp="1"/>
          </p:cNvSpPr>
          <p:nvPr>
            <p:ph type="subTitle" idx="1"/>
          </p:nvPr>
        </p:nvSpPr>
        <p:spPr>
          <a:xfrm>
            <a:off x="940325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Determining the optimal model 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1" name="Google Shape;451;p60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2" name="Google Shape;452;p60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459" name="Google Shape;459;p61"/>
          <p:cNvSpPr txBox="1"/>
          <p:nvPr/>
        </p:nvSpPr>
        <p:spPr>
          <a:xfrm>
            <a:off x="718100" y="1301500"/>
            <a:ext cx="77205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Building the optimal analytical model with past data of ST’s readers and their response to advertisements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Steps taken to build optimal analytical model:</a:t>
            </a:r>
            <a:endParaRPr sz="19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Perform association rule analysis to understand association between input variables and response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Training models on balanced and unbalanced trainset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Test the model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Plot confusion matrix and obtain error rates (FPR, FNR, classification error)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Compare results 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Evaluate model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60" name="Google Shape;460;p61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1" name="Google Shape;461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Association Rules</a:t>
            </a:r>
            <a:endParaRPr/>
          </a:p>
        </p:txBody>
      </p:sp>
      <p:sp>
        <p:nvSpPr>
          <p:cNvPr id="467" name="Google Shape;467;p62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2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5170300" y="3209925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5.2</a:t>
            </a:r>
            <a:endParaRPr sz="7000"/>
          </a:p>
        </p:txBody>
      </p:sp>
      <p:sp>
        <p:nvSpPr>
          <p:cNvPr id="470" name="Google Shape;470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>
            <a:spLocks noGrp="1"/>
          </p:cNvSpPr>
          <p:nvPr>
            <p:ph type="body" idx="1"/>
          </p:nvPr>
        </p:nvSpPr>
        <p:spPr>
          <a:xfrm>
            <a:off x="267025" y="1396925"/>
            <a:ext cx="41493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Converting continuous variables to categorical variables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Divide the continuous data points into 4 quartiles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Converting data into transaction data format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68" y="1924456"/>
            <a:ext cx="3982149" cy="14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3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9" name="Google Shape;479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Georgia"/>
                <a:ea typeface="Georgia"/>
                <a:cs typeface="Georgia"/>
                <a:sym typeface="Georgia"/>
              </a:rPr>
              <a:t>Association Rules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4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6" name="Google Shape;486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87" name="Google Shape;487;p64"/>
          <p:cNvSpPr txBox="1">
            <a:spLocks noGrp="1"/>
          </p:cNvSpPr>
          <p:nvPr>
            <p:ph type="subTitle" idx="4294967295"/>
          </p:nvPr>
        </p:nvSpPr>
        <p:spPr>
          <a:xfrm>
            <a:off x="6645400" y="2031850"/>
            <a:ext cx="2392800" cy="20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Strong predictors of users response to ad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rage"/>
              <a:buChar char="❖"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Time spent on straits times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rage"/>
              <a:buChar char="❖"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Times app was opened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rage"/>
              <a:buChar char="❖"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Device type=Phone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graphicFrame>
        <p:nvGraphicFramePr>
          <p:cNvPr id="488" name="Google Shape;488;p64"/>
          <p:cNvGraphicFramePr/>
          <p:nvPr/>
        </p:nvGraphicFramePr>
        <p:xfrm>
          <a:off x="292700" y="1378725"/>
          <a:ext cx="6222900" cy="333605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3225900"/>
                <a:gridCol w="1053400"/>
                <a:gridCol w="1057175"/>
                <a:gridCol w="886425"/>
              </a:tblGrid>
              <a:tr h="54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Rules</a:t>
                      </a:r>
                      <a:endParaRPr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45D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Support</a:t>
                      </a:r>
                      <a:endParaRPr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45D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Confidence</a:t>
                      </a:r>
                      <a:endParaRPr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45D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Lift</a:t>
                      </a:r>
                      <a:endParaRPr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45D73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{Education=Undergraduate,DeviceType=Tablet, Incomelvl=1,Timespentlvl=4} =&gt; {Response=1} 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0.01131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0.91176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4.1583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{DeviceType=Phone,OpenApplvl=4,Timespentlvl=4} =&gt; {Response=1}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0.024444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0.85897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3.9176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{ChildrenHome=0,DeviceType=Phone,Timespentlvl=4} =&gt; {Response=1}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0.029186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0.80000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3.6486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{DeviceType=Phone,Techlvl=4,Timespentlvl=4} =&gt; {Response=1}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0.017147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0.85455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3.8974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{ChildrenHome=0,DeviceType=Phone,OpenApplvl=4,Timespentlvl=4} =&gt; {Response=1}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0.013864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0.90476</a:t>
                      </a:r>
                      <a:endParaRPr sz="11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4.1264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89" name="Google Shape;489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 idx="2"/>
          </p:nvPr>
        </p:nvSpPr>
        <p:spPr>
          <a:xfrm>
            <a:off x="1976771" y="1328965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3"/>
          </p:nvPr>
        </p:nvSpPr>
        <p:spPr>
          <a:xfrm>
            <a:off x="5711125" y="1328950"/>
            <a:ext cx="23490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Implementation Strategy</a:t>
            </a:r>
            <a:endParaRPr sz="2500"/>
          </a:p>
        </p:txBody>
      </p:sp>
      <p:sp>
        <p:nvSpPr>
          <p:cNvPr id="231" name="Google Shape;231;p38"/>
          <p:cNvSpPr txBox="1">
            <a:spLocks noGrp="1"/>
          </p:cNvSpPr>
          <p:nvPr>
            <p:ph type="title" idx="5"/>
          </p:nvPr>
        </p:nvSpPr>
        <p:spPr>
          <a:xfrm>
            <a:off x="1976771" y="32590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 idx="7"/>
          </p:nvPr>
        </p:nvSpPr>
        <p:spPr>
          <a:xfrm>
            <a:off x="5711121" y="32590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title" idx="9"/>
          </p:nvPr>
        </p:nvSpPr>
        <p:spPr>
          <a:xfrm>
            <a:off x="11024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8"/>
          <p:cNvSpPr txBox="1">
            <a:spLocks noGrp="1"/>
          </p:cNvSpPr>
          <p:nvPr>
            <p:ph type="title" idx="13"/>
          </p:nvPr>
        </p:nvSpPr>
        <p:spPr>
          <a:xfrm>
            <a:off x="48367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 idx="14"/>
          </p:nvPr>
        </p:nvSpPr>
        <p:spPr>
          <a:xfrm>
            <a:off x="11024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38"/>
          <p:cNvSpPr txBox="1">
            <a:spLocks noGrp="1"/>
          </p:cNvSpPr>
          <p:nvPr>
            <p:ph type="title" idx="15"/>
          </p:nvPr>
        </p:nvSpPr>
        <p:spPr>
          <a:xfrm>
            <a:off x="48367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8"/>
          <p:cNvSpPr/>
          <p:nvPr/>
        </p:nvSpPr>
        <p:spPr>
          <a:xfrm>
            <a:off x="4865125" y="3203915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1130825" y="3203915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8"/>
          <p:cNvSpPr/>
          <p:nvPr/>
        </p:nvSpPr>
        <p:spPr>
          <a:xfrm>
            <a:off x="4865125" y="1505490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8"/>
          <p:cNvSpPr/>
          <p:nvPr/>
        </p:nvSpPr>
        <p:spPr>
          <a:xfrm>
            <a:off x="1123525" y="1505490"/>
            <a:ext cx="728700" cy="699300"/>
          </a:xfrm>
          <a:prstGeom prst="frame">
            <a:avLst>
              <a:gd name="adj1" fmla="val 572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Logistic Regression (BE)</a:t>
            </a:r>
            <a:endParaRPr/>
          </a:p>
        </p:txBody>
      </p:sp>
      <p:sp>
        <p:nvSpPr>
          <p:cNvPr id="495" name="Google Shape;495;p65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5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5"/>
          <p:cNvSpPr txBox="1">
            <a:spLocks noGrp="1"/>
          </p:cNvSpPr>
          <p:nvPr>
            <p:ph type="title"/>
          </p:nvPr>
        </p:nvSpPr>
        <p:spPr>
          <a:xfrm>
            <a:off x="5170300" y="3209925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5.3</a:t>
            </a:r>
            <a:endParaRPr sz="7000"/>
          </a:p>
        </p:txBody>
      </p:sp>
      <p:sp>
        <p:nvSpPr>
          <p:cNvPr id="498" name="Google Shape;498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504" name="Google Shape;504;p66"/>
          <p:cNvSpPr txBox="1">
            <a:spLocks noGrp="1"/>
          </p:cNvSpPr>
          <p:nvPr>
            <p:ph type="body" idx="1"/>
          </p:nvPr>
        </p:nvSpPr>
        <p:spPr>
          <a:xfrm>
            <a:off x="711725" y="1522050"/>
            <a:ext cx="3779400" cy="3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Logistic Regression is used to explain the relationship between categorical variable response and it’s independent X variables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Perform logistic regression on balanced and unbalanced dataset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Backward elimination used to remove statistically insignificant independent variables to obtain lowest AIC value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05" name="Google Shape;505;p66"/>
          <p:cNvPicPr preferRelativeResize="0"/>
          <p:nvPr/>
        </p:nvPicPr>
        <p:blipFill rotWithShape="1">
          <a:blip r:embed="rId3">
            <a:alphaModFix/>
          </a:blip>
          <a:srcRect l="801" t="51388" r="65799" b="7523"/>
          <a:stretch/>
        </p:blipFill>
        <p:spPr>
          <a:xfrm>
            <a:off x="5366974" y="1709500"/>
            <a:ext cx="3156826" cy="2169675"/>
          </a:xfrm>
          <a:prstGeom prst="rect">
            <a:avLst/>
          </a:prstGeom>
          <a:noFill/>
          <a:ln w="2540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06" name="Google Shape;506;p66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7" name="Google Shape;507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>
            <a:spLocks noGrp="1"/>
          </p:cNvSpPr>
          <p:nvPr>
            <p:ph type="subTitle" idx="1"/>
          </p:nvPr>
        </p:nvSpPr>
        <p:spPr>
          <a:xfrm>
            <a:off x="1252750" y="2031900"/>
            <a:ext cx="2841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Age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Device type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Time spent on ST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ads viewed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articles read relating to fashion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articles read relating to technology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❖"/>
            </a:pPr>
            <a:r>
              <a:rPr lang="en" sz="13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articles read relating to health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13" name="Google Shape;513;p67"/>
          <p:cNvSpPr txBox="1">
            <a:spLocks noGrp="1"/>
          </p:cNvSpPr>
          <p:nvPr>
            <p:ph type="title"/>
          </p:nvPr>
        </p:nvSpPr>
        <p:spPr>
          <a:xfrm>
            <a:off x="9662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Trainset</a:t>
            </a:r>
            <a:endParaRPr/>
          </a:p>
        </p:txBody>
      </p:sp>
      <p:sp>
        <p:nvSpPr>
          <p:cNvPr id="514" name="Google Shape;514;p67"/>
          <p:cNvSpPr txBox="1">
            <a:spLocks noGrp="1"/>
          </p:cNvSpPr>
          <p:nvPr>
            <p:ph type="title" idx="3"/>
          </p:nvPr>
        </p:nvSpPr>
        <p:spPr>
          <a:xfrm>
            <a:off x="47637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Trainset</a:t>
            </a:r>
            <a:endParaRPr/>
          </a:p>
        </p:txBody>
      </p:sp>
      <p:sp>
        <p:nvSpPr>
          <p:cNvPr id="515" name="Google Shape;515;p67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516" name="Google Shape;516;p67"/>
          <p:cNvSpPr txBox="1">
            <a:spLocks noGrp="1"/>
          </p:cNvSpPr>
          <p:nvPr>
            <p:ph type="subTitle" idx="1"/>
          </p:nvPr>
        </p:nvSpPr>
        <p:spPr>
          <a:xfrm>
            <a:off x="5050250" y="2133275"/>
            <a:ext cx="2841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Age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Device type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Time spent on ST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ads viewed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Number of articles read relating to health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17" name="Google Shape;517;p67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18" name="Google Shape;518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>
            <a:spLocks noGrp="1"/>
          </p:cNvSpPr>
          <p:nvPr>
            <p:ph type="title"/>
          </p:nvPr>
        </p:nvSpPr>
        <p:spPr>
          <a:xfrm>
            <a:off x="9662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Trainset</a:t>
            </a:r>
            <a:endParaRPr/>
          </a:p>
        </p:txBody>
      </p:sp>
      <p:sp>
        <p:nvSpPr>
          <p:cNvPr id="524" name="Google Shape;524;p68"/>
          <p:cNvSpPr txBox="1">
            <a:spLocks noGrp="1"/>
          </p:cNvSpPr>
          <p:nvPr>
            <p:ph type="title" idx="3"/>
          </p:nvPr>
        </p:nvSpPr>
        <p:spPr>
          <a:xfrm>
            <a:off x="47637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Trainset</a:t>
            </a:r>
            <a:endParaRPr/>
          </a:p>
        </p:txBody>
      </p:sp>
      <p:sp>
        <p:nvSpPr>
          <p:cNvPr id="525" name="Google Shape;525;p68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and errors</a:t>
            </a:r>
            <a:endParaRPr/>
          </a:p>
        </p:txBody>
      </p:sp>
      <p:pic>
        <p:nvPicPr>
          <p:cNvPr id="526" name="Google Shape;526;p68"/>
          <p:cNvPicPr preferRelativeResize="0"/>
          <p:nvPr/>
        </p:nvPicPr>
        <p:blipFill rotWithShape="1">
          <a:blip r:embed="rId3">
            <a:alphaModFix/>
          </a:blip>
          <a:srcRect l="1088" t="82618" r="90025" b="9905"/>
          <a:stretch/>
        </p:blipFill>
        <p:spPr>
          <a:xfrm>
            <a:off x="1641225" y="2056050"/>
            <a:ext cx="2222350" cy="10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8"/>
          <p:cNvPicPr preferRelativeResize="0"/>
          <p:nvPr/>
        </p:nvPicPr>
        <p:blipFill rotWithShape="1">
          <a:blip r:embed="rId4">
            <a:alphaModFix/>
          </a:blip>
          <a:srcRect l="1063" t="82621" r="89743" b="10071"/>
          <a:stretch/>
        </p:blipFill>
        <p:spPr>
          <a:xfrm>
            <a:off x="5382100" y="2086825"/>
            <a:ext cx="2315425" cy="103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8" name="Google Shape;528;p68"/>
          <p:cNvGraphicFramePr/>
          <p:nvPr/>
        </p:nvGraphicFramePr>
        <p:xfrm>
          <a:off x="711713" y="3313150"/>
          <a:ext cx="7926200" cy="14835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Dataset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0.048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0.533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0.154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0.176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0.205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0.182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29" name="Google Shape;529;p68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0" name="Google Shape;530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Classification and Regression Tree (CART)</a:t>
            </a:r>
            <a:endParaRPr sz="6300"/>
          </a:p>
        </p:txBody>
      </p:sp>
      <p:sp>
        <p:nvSpPr>
          <p:cNvPr id="536" name="Google Shape;536;p69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9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9"/>
          <p:cNvSpPr txBox="1">
            <a:spLocks noGrp="1"/>
          </p:cNvSpPr>
          <p:nvPr>
            <p:ph type="title"/>
          </p:nvPr>
        </p:nvSpPr>
        <p:spPr>
          <a:xfrm>
            <a:off x="5303475" y="3209900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5.4</a:t>
            </a:r>
            <a:endParaRPr sz="6600"/>
          </a:p>
        </p:txBody>
      </p:sp>
      <p:sp>
        <p:nvSpPr>
          <p:cNvPr id="539" name="Google Shape;539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545" name="Google Shape;545;p70"/>
          <p:cNvSpPr txBox="1">
            <a:spLocks noGrp="1"/>
          </p:cNvSpPr>
          <p:nvPr>
            <p:ph type="body" idx="1"/>
          </p:nvPr>
        </p:nvSpPr>
        <p:spPr>
          <a:xfrm>
            <a:off x="711725" y="1582050"/>
            <a:ext cx="77205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CART shows how the value of a  target variable is predicted based on the value of other variables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Grow tree to the maximum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Prune to obtain the optimal decision tree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7" name="Google Shape;547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48" name="Google Shape;5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400" y="2378350"/>
            <a:ext cx="3664825" cy="22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>
            <a:spLocks noGrp="1"/>
          </p:cNvSpPr>
          <p:nvPr>
            <p:ph type="title"/>
          </p:nvPr>
        </p:nvSpPr>
        <p:spPr>
          <a:xfrm>
            <a:off x="9662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Trainset</a:t>
            </a:r>
            <a:endParaRPr/>
          </a:p>
        </p:txBody>
      </p:sp>
      <p:sp>
        <p:nvSpPr>
          <p:cNvPr id="554" name="Google Shape;554;p71"/>
          <p:cNvSpPr txBox="1">
            <a:spLocks noGrp="1"/>
          </p:cNvSpPr>
          <p:nvPr>
            <p:ph type="title" idx="3"/>
          </p:nvPr>
        </p:nvSpPr>
        <p:spPr>
          <a:xfrm>
            <a:off x="47637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Trainset</a:t>
            </a:r>
            <a:endParaRPr/>
          </a:p>
        </p:txBody>
      </p:sp>
      <p:sp>
        <p:nvSpPr>
          <p:cNvPr id="555" name="Google Shape;555;p71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556" name="Google Shape;556;p71"/>
          <p:cNvPicPr preferRelativeResize="0"/>
          <p:nvPr/>
        </p:nvPicPr>
        <p:blipFill rotWithShape="1">
          <a:blip r:embed="rId3">
            <a:alphaModFix/>
          </a:blip>
          <a:srcRect l="53010" t="50578" r="1279" b="8250"/>
          <a:stretch/>
        </p:blipFill>
        <p:spPr>
          <a:xfrm>
            <a:off x="4838800" y="2148150"/>
            <a:ext cx="4122825" cy="21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1"/>
          <p:cNvPicPr preferRelativeResize="0"/>
          <p:nvPr/>
        </p:nvPicPr>
        <p:blipFill rotWithShape="1">
          <a:blip r:embed="rId4">
            <a:alphaModFix/>
          </a:blip>
          <a:srcRect l="53845" t="50337" r="1283" b="7511"/>
          <a:stretch/>
        </p:blipFill>
        <p:spPr>
          <a:xfrm>
            <a:off x="353300" y="2148150"/>
            <a:ext cx="3986320" cy="21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1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9" name="Google Shape;559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>
            <a:spLocks noGrp="1"/>
          </p:cNvSpPr>
          <p:nvPr>
            <p:ph type="title"/>
          </p:nvPr>
        </p:nvSpPr>
        <p:spPr>
          <a:xfrm>
            <a:off x="9662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Trainset</a:t>
            </a:r>
            <a:endParaRPr/>
          </a:p>
        </p:txBody>
      </p:sp>
      <p:sp>
        <p:nvSpPr>
          <p:cNvPr id="565" name="Google Shape;565;p72"/>
          <p:cNvSpPr txBox="1">
            <a:spLocks noGrp="1"/>
          </p:cNvSpPr>
          <p:nvPr>
            <p:ph type="title" idx="3"/>
          </p:nvPr>
        </p:nvSpPr>
        <p:spPr>
          <a:xfrm>
            <a:off x="4763750" y="1357950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Trainset</a:t>
            </a:r>
            <a:endParaRPr/>
          </a:p>
        </p:txBody>
      </p:sp>
      <p:sp>
        <p:nvSpPr>
          <p:cNvPr id="566" name="Google Shape;566;p72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and errors</a:t>
            </a:r>
            <a:endParaRPr/>
          </a:p>
        </p:txBody>
      </p:sp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 r="48333" b="5775"/>
          <a:stretch/>
        </p:blipFill>
        <p:spPr>
          <a:xfrm>
            <a:off x="1243575" y="2109450"/>
            <a:ext cx="2431175" cy="118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2"/>
          <p:cNvPicPr preferRelativeResize="0"/>
          <p:nvPr/>
        </p:nvPicPr>
        <p:blipFill rotWithShape="1">
          <a:blip r:embed="rId4">
            <a:alphaModFix/>
          </a:blip>
          <a:srcRect r="39035"/>
          <a:stretch/>
        </p:blipFill>
        <p:spPr>
          <a:xfrm>
            <a:off x="5255175" y="2109450"/>
            <a:ext cx="2431175" cy="11806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9" name="Google Shape;569;p72"/>
          <p:cNvGraphicFramePr/>
          <p:nvPr/>
        </p:nvGraphicFramePr>
        <p:xfrm>
          <a:off x="711713" y="3448025"/>
          <a:ext cx="7926200" cy="14835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Dataset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0.009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0.550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0.128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0.238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0.127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0.214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0" name="Google Shape;570;p72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71" name="Google Shape;571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Random Forest</a:t>
            </a:r>
            <a:endParaRPr/>
          </a:p>
        </p:txBody>
      </p:sp>
      <p:sp>
        <p:nvSpPr>
          <p:cNvPr id="577" name="Google Shape;577;p73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73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73"/>
          <p:cNvSpPr txBox="1">
            <a:spLocks noGrp="1"/>
          </p:cNvSpPr>
          <p:nvPr>
            <p:ph type="title"/>
          </p:nvPr>
        </p:nvSpPr>
        <p:spPr>
          <a:xfrm>
            <a:off x="5099275" y="3085625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5.5</a:t>
            </a:r>
            <a:endParaRPr/>
          </a:p>
        </p:txBody>
      </p:sp>
      <p:sp>
        <p:nvSpPr>
          <p:cNvPr id="580" name="Google Shape;580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586" name="Google Shape;586;p74"/>
          <p:cNvSpPr txBox="1">
            <a:spLocks noGrp="1"/>
          </p:cNvSpPr>
          <p:nvPr>
            <p:ph type="body" idx="1"/>
          </p:nvPr>
        </p:nvSpPr>
        <p:spPr>
          <a:xfrm>
            <a:off x="711725" y="1619525"/>
            <a:ext cx="7720500" cy="29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The random forest algorithm creates predictions by creating and combining multiple decision trees using Bagging 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Can be used to obtain variable importance of variables, ranked in order of importance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Analysis performed both on balanced and unbalanced trainset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88" name="Google Shape;588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89" name="Google Shape;5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377" y="2892777"/>
            <a:ext cx="3025450" cy="20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 to Business Problem</a:t>
            </a:r>
            <a:endParaRPr sz="3600"/>
          </a:p>
        </p:txBody>
      </p:sp>
      <p:sp>
        <p:nvSpPr>
          <p:cNvPr id="247" name="Google Shape;247;p39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of errors</a:t>
            </a:r>
            <a:endParaRPr/>
          </a:p>
        </p:txBody>
      </p:sp>
      <p:graphicFrame>
        <p:nvGraphicFramePr>
          <p:cNvPr id="595" name="Google Shape;595;p75"/>
          <p:cNvGraphicFramePr/>
          <p:nvPr/>
        </p:nvGraphicFramePr>
        <p:xfrm>
          <a:off x="711713" y="1363625"/>
          <a:ext cx="7926200" cy="14835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Dataset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0.031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0.461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0.125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0.151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0.122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0.145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96" name="Google Shape;596;p75"/>
          <p:cNvSpPr txBox="1">
            <a:spLocks noGrp="1"/>
          </p:cNvSpPr>
          <p:nvPr>
            <p:ph type="body" idx="1"/>
          </p:nvPr>
        </p:nvSpPr>
        <p:spPr>
          <a:xfrm>
            <a:off x="1324250" y="2939151"/>
            <a:ext cx="6360600" cy="20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For RF, we observe that the model trained on a balanced data set will see a an increase in FPR and significant decrease in FNR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Error rate is also expected to increase slightly with a balanced data set though not very significant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Based on this result, Random Forest currently produces the most optimal result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97" name="Google Shape;597;p75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98" name="Google Shape;598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6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3">
            <a:alphaModFix/>
          </a:blip>
          <a:srcRect l="3043" t="4496" r="2723" b="5753"/>
          <a:stretch/>
        </p:blipFill>
        <p:spPr>
          <a:xfrm>
            <a:off x="3153500" y="1589025"/>
            <a:ext cx="56007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/>
          <p:nvPr/>
        </p:nvSpPr>
        <p:spPr>
          <a:xfrm>
            <a:off x="3196625" y="2023350"/>
            <a:ext cx="1317900" cy="106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76"/>
          <p:cNvSpPr txBox="1"/>
          <p:nvPr/>
        </p:nvSpPr>
        <p:spPr>
          <a:xfrm>
            <a:off x="943675" y="2889113"/>
            <a:ext cx="1827900" cy="615600"/>
          </a:xfrm>
          <a:prstGeom prst="rect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Top 8 most important variables 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07" name="Google Shape;607;p76"/>
          <p:cNvCxnSpPr>
            <a:stCxn id="605" idx="1"/>
            <a:endCxn id="606" idx="0"/>
          </p:cNvCxnSpPr>
          <p:nvPr/>
        </p:nvCxnSpPr>
        <p:spPr>
          <a:xfrm flipH="1">
            <a:off x="1857725" y="2554200"/>
            <a:ext cx="1338900" cy="334800"/>
          </a:xfrm>
          <a:prstGeom prst="curvedConnector2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76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Sherlyn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9" name="Google Shape;609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7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Neural Network</a:t>
            </a:r>
            <a:endParaRPr/>
          </a:p>
        </p:txBody>
      </p:sp>
      <p:sp>
        <p:nvSpPr>
          <p:cNvPr id="615" name="Google Shape;615;p77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77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77"/>
          <p:cNvSpPr txBox="1">
            <a:spLocks noGrp="1"/>
          </p:cNvSpPr>
          <p:nvPr>
            <p:ph type="title"/>
          </p:nvPr>
        </p:nvSpPr>
        <p:spPr>
          <a:xfrm>
            <a:off x="5099275" y="3085625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5.6</a:t>
            </a:r>
            <a:endParaRPr/>
          </a:p>
        </p:txBody>
      </p:sp>
      <p:sp>
        <p:nvSpPr>
          <p:cNvPr id="618" name="Google Shape;618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 (NN)</a:t>
            </a:r>
            <a:endParaRPr/>
          </a:p>
        </p:txBody>
      </p:sp>
      <p:pic>
        <p:nvPicPr>
          <p:cNvPr id="624" name="Google Shape;62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63" y="1203175"/>
            <a:ext cx="75342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8"/>
          <p:cNvSpPr txBox="1"/>
          <p:nvPr/>
        </p:nvSpPr>
        <p:spPr>
          <a:xfrm>
            <a:off x="6596200" y="1748600"/>
            <a:ext cx="1615800" cy="446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rdo"/>
                <a:ea typeface="Cardo"/>
                <a:cs typeface="Cardo"/>
                <a:sym typeface="Cardo"/>
              </a:rPr>
              <a:t>Classification</a:t>
            </a:r>
            <a:endParaRPr sz="1700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26" name="Google Shape;626;p78"/>
          <p:cNvSpPr txBox="1"/>
          <p:nvPr/>
        </p:nvSpPr>
        <p:spPr>
          <a:xfrm>
            <a:off x="6596200" y="1302200"/>
            <a:ext cx="1615800" cy="446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rdo"/>
                <a:ea typeface="Cardo"/>
                <a:cs typeface="Cardo"/>
                <a:sym typeface="Cardo"/>
              </a:rPr>
              <a:t>Regression</a:t>
            </a:r>
            <a:endParaRPr sz="1700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27" name="Google Shape;627;p78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8" name="Google Shape;62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4924"/>
          <a:stretch/>
        </p:blipFill>
        <p:spPr>
          <a:xfrm>
            <a:off x="170125" y="1212075"/>
            <a:ext cx="5365300" cy="37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 txBox="1"/>
          <p:nvPr/>
        </p:nvSpPr>
        <p:spPr>
          <a:xfrm>
            <a:off x="5991575" y="2063725"/>
            <a:ext cx="2823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Using R’s “neuralnet” library</a:t>
            </a:r>
            <a:endParaRPr sz="17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rdo"/>
              <a:buChar char="❖"/>
            </a:pPr>
            <a:r>
              <a:rPr lang="en" sz="17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Able to plot neural diagram </a:t>
            </a:r>
            <a:endParaRPr sz="17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rdo"/>
              <a:buChar char="❖"/>
            </a:pPr>
            <a:r>
              <a:rPr lang="en" sz="17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Unable to handle categorical variables  </a:t>
            </a:r>
            <a:endParaRPr sz="17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7" name="Google Shape;637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Unbalanced Dataset</a:t>
            </a:r>
            <a:endParaRPr/>
          </a:p>
        </p:txBody>
      </p:sp>
      <p:sp>
        <p:nvSpPr>
          <p:cNvPr id="643" name="Google Shape;643;p80"/>
          <p:cNvSpPr txBox="1"/>
          <p:nvPr/>
        </p:nvSpPr>
        <p:spPr>
          <a:xfrm>
            <a:off x="409850" y="1336200"/>
            <a:ext cx="46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A. Default Settings (Without Normalization)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644" name="Google Shape;6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150" y="1184875"/>
            <a:ext cx="3859475" cy="3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0" y="1982700"/>
            <a:ext cx="4463150" cy="10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0"/>
          <p:cNvPicPr preferRelativeResize="0"/>
          <p:nvPr/>
        </p:nvPicPr>
        <p:blipFill rotWithShape="1">
          <a:blip r:embed="rId5">
            <a:alphaModFix/>
          </a:blip>
          <a:srcRect l="3938" b="4223"/>
          <a:stretch/>
        </p:blipFill>
        <p:spPr>
          <a:xfrm>
            <a:off x="6254838" y="2152650"/>
            <a:ext cx="15621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0"/>
          <p:cNvSpPr txBox="1"/>
          <p:nvPr/>
        </p:nvSpPr>
        <p:spPr>
          <a:xfrm>
            <a:off x="5822988" y="1398350"/>
            <a:ext cx="242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Confusion Matrix 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648" name="Google Shape;6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150" y="1982702"/>
            <a:ext cx="3859475" cy="304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0"/>
          <p:cNvSpPr txBox="1"/>
          <p:nvPr/>
        </p:nvSpPr>
        <p:spPr>
          <a:xfrm>
            <a:off x="5601303" y="1243800"/>
            <a:ext cx="302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GW plot against response</a:t>
            </a:r>
            <a:endParaRPr sz="16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51" name="Google Shape;651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Unbalanced Dataset</a:t>
            </a:r>
            <a:endParaRPr/>
          </a:p>
        </p:txBody>
      </p:sp>
      <p:sp>
        <p:nvSpPr>
          <p:cNvPr id="657" name="Google Shape;657;p81"/>
          <p:cNvSpPr txBox="1"/>
          <p:nvPr/>
        </p:nvSpPr>
        <p:spPr>
          <a:xfrm>
            <a:off x="333125" y="1336200"/>
            <a:ext cx="77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B. </a:t>
            </a:r>
            <a:r>
              <a:rPr lang="en" sz="1800">
                <a:solidFill>
                  <a:srgbClr val="00C3B1"/>
                </a:solidFill>
                <a:latin typeface="Cardo"/>
                <a:ea typeface="Cardo"/>
                <a:cs typeface="Cardo"/>
                <a:sym typeface="Cardo"/>
              </a:rPr>
              <a:t>Normalization</a:t>
            </a: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 with different # of neurons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58" name="Google Shape;658;p81"/>
          <p:cNvSpPr txBox="1"/>
          <p:nvPr/>
        </p:nvSpPr>
        <p:spPr>
          <a:xfrm>
            <a:off x="2058775" y="2042700"/>
            <a:ext cx="4714200" cy="2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Char char="❖"/>
            </a:pPr>
            <a:r>
              <a:rPr lang="en" sz="16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Perform MIN-MAX Normalization</a:t>
            </a:r>
            <a:endParaRPr sz="16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Char char="❖"/>
            </a:pPr>
            <a:r>
              <a:rPr lang="en" sz="16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Finding optimal # of neurons in a layer </a:t>
            </a:r>
            <a:endParaRPr sz="16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rdo"/>
              <a:buChar char="➢"/>
            </a:pPr>
            <a:r>
              <a:rPr lang="en" sz="16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1 to 2 hidden layers </a:t>
            </a:r>
            <a:endParaRPr sz="16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rdo"/>
              <a:buChar char="➢"/>
            </a:pPr>
            <a:r>
              <a:rPr lang="en" sz="16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Optimal # of neurons in a layer:</a:t>
            </a:r>
            <a:endParaRPr sz="16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659" name="Google Shape;65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125" y="3443325"/>
            <a:ext cx="3532051" cy="7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1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1" name="Google Shape;661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82893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 optimal # of nodes (Unbalanced)</a:t>
            </a:r>
            <a:endParaRPr sz="3600"/>
          </a:p>
        </p:txBody>
      </p:sp>
      <p:graphicFrame>
        <p:nvGraphicFramePr>
          <p:cNvPr id="667" name="Google Shape;667;p82"/>
          <p:cNvGraphicFramePr/>
          <p:nvPr/>
        </p:nvGraphicFramePr>
        <p:xfrm>
          <a:off x="608900" y="1291225"/>
          <a:ext cx="7926200" cy="35363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Without Norm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10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0.125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0.456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0.197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8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0.114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0.406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0.178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4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0.069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0.417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0.145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3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0.008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0.622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0.142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2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0.009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0.617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0.142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668" name="Google Shape;668;p82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9" name="Google Shape;669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Balanced Dataset </a:t>
            </a:r>
            <a:endParaRPr/>
          </a:p>
        </p:txBody>
      </p:sp>
      <p:sp>
        <p:nvSpPr>
          <p:cNvPr id="675" name="Google Shape;675;p83"/>
          <p:cNvSpPr txBox="1"/>
          <p:nvPr/>
        </p:nvSpPr>
        <p:spPr>
          <a:xfrm>
            <a:off x="365100" y="1336200"/>
            <a:ext cx="8413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A. Comparison between NN model trained on </a:t>
            </a:r>
            <a:r>
              <a:rPr lang="en" sz="1800" b="1" dirty="0">
                <a:solidFill>
                  <a:srgbClr val="00C3B1"/>
                </a:solidFill>
                <a:latin typeface="Cardo"/>
                <a:ea typeface="Cardo"/>
                <a:cs typeface="Cardo"/>
                <a:sym typeface="Cardo"/>
              </a:rPr>
              <a:t>balanced dataset</a:t>
            </a: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       </a:t>
            </a:r>
            <a:endParaRPr sz="1800" dirty="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Vs </a:t>
            </a:r>
            <a:endParaRPr sz="1800" dirty="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	</a:t>
            </a:r>
            <a:r>
              <a:rPr lang="en" sz="1800" dirty="0" smtClean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NN </a:t>
            </a: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model trained on </a:t>
            </a:r>
            <a:r>
              <a:rPr lang="en" sz="1800" b="1" dirty="0">
                <a:solidFill>
                  <a:srgbClr val="00C3B1"/>
                </a:solidFill>
                <a:latin typeface="Cardo"/>
                <a:ea typeface="Cardo"/>
                <a:cs typeface="Cardo"/>
                <a:sym typeface="Cardo"/>
              </a:rPr>
              <a:t>balanced dataset</a:t>
            </a: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 + </a:t>
            </a:r>
            <a:r>
              <a:rPr lang="en" sz="1800" b="1" dirty="0">
                <a:solidFill>
                  <a:srgbClr val="E06666"/>
                </a:solidFill>
                <a:latin typeface="Cardo"/>
                <a:ea typeface="Cardo"/>
                <a:cs typeface="Cardo"/>
                <a:sym typeface="Cardo"/>
              </a:rPr>
              <a:t>Top 8 Variables</a:t>
            </a: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 used from RF</a:t>
            </a:r>
            <a:endParaRPr sz="1800" dirty="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 </a:t>
            </a:r>
            <a:endParaRPr dirty="0"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graphicFrame>
        <p:nvGraphicFramePr>
          <p:cNvPr id="676" name="Google Shape;676;p83"/>
          <p:cNvGraphicFramePr/>
          <p:nvPr/>
        </p:nvGraphicFramePr>
        <p:xfrm>
          <a:off x="608888" y="2629200"/>
          <a:ext cx="7926200" cy="164090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NN 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0.252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0.139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0.227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NN Balanced + VarImpt from RF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0.229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0.117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0.204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77" name="Google Shape;677;p83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78" name="Google Shape;678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 optimal # of nodes (Balanced)</a:t>
            </a:r>
            <a:endParaRPr sz="3600"/>
          </a:p>
        </p:txBody>
      </p:sp>
      <p:graphicFrame>
        <p:nvGraphicFramePr>
          <p:cNvPr id="684" name="Google Shape;684;p84"/>
          <p:cNvGraphicFramePr/>
          <p:nvPr/>
        </p:nvGraphicFramePr>
        <p:xfrm>
          <a:off x="608900" y="1495400"/>
          <a:ext cx="7926200" cy="30231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10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0.206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0.222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8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0.226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0.239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0.229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4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0.206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0.228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0.210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3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0.123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0.356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0.174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 2 Nodes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0.218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0.144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0.202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85" name="Google Shape;685;p84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6" name="Google Shape;686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Google Ads on Straits Times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1"/>
          </p:nvPr>
        </p:nvSpPr>
        <p:spPr>
          <a:xfrm>
            <a:off x="160225" y="1227230"/>
            <a:ext cx="63606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Based off past search history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and cookies from google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takes a 32%-49% cut from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Straits Times for every click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199" y="1390675"/>
            <a:ext cx="4664575" cy="27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4724400" y="1637225"/>
            <a:ext cx="4236900" cy="105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5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XGBoost</a:t>
            </a:r>
            <a:endParaRPr/>
          </a:p>
        </p:txBody>
      </p:sp>
      <p:sp>
        <p:nvSpPr>
          <p:cNvPr id="692" name="Google Shape;692;p85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85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85"/>
          <p:cNvSpPr txBox="1">
            <a:spLocks noGrp="1"/>
          </p:cNvSpPr>
          <p:nvPr>
            <p:ph type="title"/>
          </p:nvPr>
        </p:nvSpPr>
        <p:spPr>
          <a:xfrm>
            <a:off x="5099275" y="3085625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5.7</a:t>
            </a:r>
            <a:endParaRPr/>
          </a:p>
        </p:txBody>
      </p:sp>
      <p:sp>
        <p:nvSpPr>
          <p:cNvPr id="695" name="Google Shape;695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XGBoost?</a:t>
            </a:r>
            <a:endParaRPr/>
          </a:p>
        </p:txBody>
      </p:sp>
      <p:sp>
        <p:nvSpPr>
          <p:cNvPr id="701" name="Google Shape;701;p86"/>
          <p:cNvSpPr txBox="1"/>
          <p:nvPr/>
        </p:nvSpPr>
        <p:spPr>
          <a:xfrm>
            <a:off x="6498550" y="3604025"/>
            <a:ext cx="1615800" cy="446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rdo"/>
                <a:ea typeface="Cardo"/>
                <a:cs typeface="Cardo"/>
                <a:sym typeface="Cardo"/>
              </a:rPr>
              <a:t>Classification</a:t>
            </a:r>
            <a:endParaRPr sz="1700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702" name="Google Shape;702;p86"/>
          <p:cNvSpPr txBox="1"/>
          <p:nvPr/>
        </p:nvSpPr>
        <p:spPr>
          <a:xfrm>
            <a:off x="6498550" y="2068700"/>
            <a:ext cx="1615800" cy="446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rdo"/>
                <a:ea typeface="Cardo"/>
                <a:cs typeface="Cardo"/>
                <a:sym typeface="Cardo"/>
              </a:rPr>
              <a:t>Regression</a:t>
            </a:r>
            <a:endParaRPr sz="1700"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703" name="Google Shape;70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5" y="1246450"/>
            <a:ext cx="4873226" cy="365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86"/>
          <p:cNvCxnSpPr>
            <a:stCxn id="703" idx="3"/>
            <a:endCxn id="702" idx="1"/>
          </p:cNvCxnSpPr>
          <p:nvPr/>
        </p:nvCxnSpPr>
        <p:spPr>
          <a:xfrm rot="10800000" flipH="1">
            <a:off x="5432551" y="2291813"/>
            <a:ext cx="1065900" cy="782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86"/>
          <p:cNvCxnSpPr>
            <a:stCxn id="703" idx="3"/>
            <a:endCxn id="701" idx="1"/>
          </p:cNvCxnSpPr>
          <p:nvPr/>
        </p:nvCxnSpPr>
        <p:spPr>
          <a:xfrm>
            <a:off x="5432551" y="3073913"/>
            <a:ext cx="1065900" cy="7533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712" name="Google Shape;712;p87"/>
          <p:cNvSpPr txBox="1"/>
          <p:nvPr/>
        </p:nvSpPr>
        <p:spPr>
          <a:xfrm>
            <a:off x="711725" y="1371250"/>
            <a:ext cx="703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rdo"/>
              <a:buChar char="❖"/>
            </a:pPr>
            <a:r>
              <a:rPr lang="en" sz="17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XGBoost is unable to handle categorical variables </a:t>
            </a:r>
            <a:endParaRPr sz="17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rdo"/>
              <a:buChar char="➢"/>
            </a:pPr>
            <a:r>
              <a:rPr lang="en" sz="17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Convert categorical variables to numeric using matrix  </a:t>
            </a:r>
            <a:endParaRPr sz="17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</p:txBody>
      </p:sp>
      <p:sp>
        <p:nvSpPr>
          <p:cNvPr id="713" name="Google Shape;713;p87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243025"/>
            <a:ext cx="59436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Unbalanced Dataset</a:t>
            </a:r>
            <a:endParaRPr/>
          </a:p>
        </p:txBody>
      </p:sp>
      <p:sp>
        <p:nvSpPr>
          <p:cNvPr id="721" name="Google Shape;721;p88"/>
          <p:cNvSpPr txBox="1"/>
          <p:nvPr/>
        </p:nvSpPr>
        <p:spPr>
          <a:xfrm>
            <a:off x="409850" y="1336200"/>
            <a:ext cx="46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A. Default Settings 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722" name="Google Shape;722;p88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23" name="Google Shape;72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50" y="1890300"/>
            <a:ext cx="3757750" cy="19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8"/>
          <p:cNvPicPr preferRelativeResize="0"/>
          <p:nvPr/>
        </p:nvPicPr>
        <p:blipFill rotWithShape="1">
          <a:blip r:embed="rId4">
            <a:alphaModFix/>
          </a:blip>
          <a:srcRect t="8418" b="1645"/>
          <a:stretch/>
        </p:blipFill>
        <p:spPr>
          <a:xfrm>
            <a:off x="4438000" y="1219375"/>
            <a:ext cx="4577750" cy="38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23" y="4309625"/>
            <a:ext cx="3802800" cy="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Unbalanced Dataset</a:t>
            </a:r>
            <a:endParaRPr/>
          </a:p>
        </p:txBody>
      </p:sp>
      <p:sp>
        <p:nvSpPr>
          <p:cNvPr id="732" name="Google Shape;732;p89"/>
          <p:cNvSpPr txBox="1"/>
          <p:nvPr/>
        </p:nvSpPr>
        <p:spPr>
          <a:xfrm>
            <a:off x="409850" y="1336200"/>
            <a:ext cx="46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A. Default Settings 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733" name="Google Shape;733;p89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34" name="Google Shape;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50" y="1905900"/>
            <a:ext cx="3744750" cy="18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9"/>
          <p:cNvPicPr preferRelativeResize="0"/>
          <p:nvPr/>
        </p:nvPicPr>
        <p:blipFill rotWithShape="1">
          <a:blip r:embed="rId4">
            <a:alphaModFix/>
          </a:blip>
          <a:srcRect t="7847" b="1424"/>
          <a:stretch/>
        </p:blipFill>
        <p:spPr>
          <a:xfrm>
            <a:off x="4402500" y="1247425"/>
            <a:ext cx="4594375" cy="38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063" y="2408025"/>
            <a:ext cx="15049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9"/>
          <p:cNvSpPr txBox="1"/>
          <p:nvPr/>
        </p:nvSpPr>
        <p:spPr>
          <a:xfrm>
            <a:off x="4312700" y="1586250"/>
            <a:ext cx="46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Confusion Matrix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738" name="Google Shape;738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0"/>
          <p:cNvPicPr preferRelativeResize="0"/>
          <p:nvPr/>
        </p:nvPicPr>
        <p:blipFill rotWithShape="1">
          <a:blip r:embed="rId3">
            <a:alphaModFix/>
          </a:blip>
          <a:srcRect t="18641" r="3910" b="4893"/>
          <a:stretch/>
        </p:blipFill>
        <p:spPr>
          <a:xfrm>
            <a:off x="4312687" y="1390950"/>
            <a:ext cx="4708875" cy="34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9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Balanced Dataset</a:t>
            </a:r>
            <a:endParaRPr/>
          </a:p>
        </p:txBody>
      </p:sp>
      <p:sp>
        <p:nvSpPr>
          <p:cNvPr id="745" name="Google Shape;745;p90"/>
          <p:cNvSpPr txBox="1"/>
          <p:nvPr/>
        </p:nvSpPr>
        <p:spPr>
          <a:xfrm>
            <a:off x="409850" y="1336200"/>
            <a:ext cx="46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A. Default Settings 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746" name="Google Shape;746;p90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7" name="Google Shape;747;p90"/>
          <p:cNvSpPr txBox="1"/>
          <p:nvPr/>
        </p:nvSpPr>
        <p:spPr>
          <a:xfrm>
            <a:off x="4312700" y="1586250"/>
            <a:ext cx="46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ardo"/>
                <a:ea typeface="Cardo"/>
                <a:cs typeface="Cardo"/>
                <a:sym typeface="Cardo"/>
              </a:rPr>
              <a:t>Confusion Matrix</a:t>
            </a:r>
            <a:endParaRPr>
              <a:solidFill>
                <a:schemeClr val="accent6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748" name="Google Shape;74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0" y="1940999"/>
            <a:ext cx="3752400" cy="17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538" y="2377712"/>
            <a:ext cx="1781175" cy="923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0" name="Google Shape;750;p90"/>
          <p:cNvGraphicFramePr/>
          <p:nvPr/>
        </p:nvGraphicFramePr>
        <p:xfrm>
          <a:off x="506013" y="2019225"/>
          <a:ext cx="7926200" cy="14835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981550"/>
                <a:gridCol w="1981550"/>
                <a:gridCol w="1981550"/>
                <a:gridCol w="1981550"/>
              </a:tblGrid>
              <a:tr h="42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sz="18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0.037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0.428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0.123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5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Balanced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0.139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0.200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0.152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C2C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751" name="Google Shape;751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 </a:t>
            </a:r>
            <a:endParaRPr/>
          </a:p>
        </p:txBody>
      </p:sp>
      <p:sp>
        <p:nvSpPr>
          <p:cNvPr id="757" name="Google Shape;757;p91"/>
          <p:cNvSpPr txBox="1"/>
          <p:nvPr/>
        </p:nvSpPr>
        <p:spPr>
          <a:xfrm>
            <a:off x="77454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58" name="Google Shape;758;p91"/>
          <p:cNvPicPr preferRelativeResize="0"/>
          <p:nvPr/>
        </p:nvPicPr>
        <p:blipFill rotWithShape="1">
          <a:blip r:embed="rId3">
            <a:alphaModFix/>
          </a:blip>
          <a:srcRect l="3170" t="11568" r="18935" b="7189"/>
          <a:stretch/>
        </p:blipFill>
        <p:spPr>
          <a:xfrm>
            <a:off x="3887600" y="1283325"/>
            <a:ext cx="5042500" cy="37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1"/>
          <p:cNvSpPr/>
          <p:nvPr/>
        </p:nvSpPr>
        <p:spPr>
          <a:xfrm>
            <a:off x="3940875" y="1327425"/>
            <a:ext cx="879000" cy="914400"/>
          </a:xfrm>
          <a:prstGeom prst="frame">
            <a:avLst>
              <a:gd name="adj1" fmla="val 3026"/>
            </a:avLst>
          </a:prstGeom>
          <a:solidFill>
            <a:srgbClr val="00C3B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1"/>
          <p:cNvSpPr txBox="1"/>
          <p:nvPr/>
        </p:nvSpPr>
        <p:spPr>
          <a:xfrm>
            <a:off x="256625" y="2302988"/>
            <a:ext cx="3453300" cy="1662300"/>
          </a:xfrm>
          <a:prstGeom prst="rect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AutoNum type="arabicPeriod"/>
            </a:pPr>
            <a:r>
              <a:rPr lang="en" sz="16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Time Spent on Straits Times</a:t>
            </a:r>
            <a:endParaRPr sz="16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AutoNum type="arabicPeriod"/>
            </a:pPr>
            <a:r>
              <a:rPr lang="en" sz="16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Age</a:t>
            </a:r>
            <a:endParaRPr sz="16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AutoNum type="arabicPeriod"/>
            </a:pPr>
            <a:r>
              <a:rPr lang="en" sz="16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Device Type </a:t>
            </a:r>
            <a:endParaRPr sz="16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AutoNum type="arabicPeriod"/>
            </a:pPr>
            <a:r>
              <a:rPr lang="en" sz="16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Number of Health Articles Read</a:t>
            </a:r>
            <a:endParaRPr sz="16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AutoNum type="arabicPeriod"/>
            </a:pPr>
            <a:r>
              <a:rPr lang="en" sz="16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Number of Ads Viewed</a:t>
            </a:r>
            <a:endParaRPr sz="16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rdo"/>
              <a:buAutoNum type="arabicPeriod"/>
            </a:pPr>
            <a:r>
              <a:rPr lang="en" sz="1600" dirty="0">
                <a:solidFill>
                  <a:schemeClr val="accent6"/>
                </a:solidFill>
                <a:latin typeface="Average" panose="020B0604020202020204" charset="0"/>
                <a:ea typeface="Cardo"/>
                <a:cs typeface="Cardo"/>
                <a:sym typeface="Cardo"/>
              </a:rPr>
              <a:t>Income</a:t>
            </a:r>
            <a:endParaRPr sz="1600" dirty="0">
              <a:solidFill>
                <a:schemeClr val="accent6"/>
              </a:solidFill>
              <a:latin typeface="Average" panose="020B0604020202020204" charset="0"/>
              <a:ea typeface="Cardo"/>
              <a:cs typeface="Cardo"/>
              <a:sym typeface="Cardo"/>
            </a:endParaRPr>
          </a:p>
        </p:txBody>
      </p:sp>
      <p:cxnSp>
        <p:nvCxnSpPr>
          <p:cNvPr id="761" name="Google Shape;761;p91"/>
          <p:cNvCxnSpPr>
            <a:stCxn id="760" idx="0"/>
            <a:endCxn id="759" idx="1"/>
          </p:cNvCxnSpPr>
          <p:nvPr/>
        </p:nvCxnSpPr>
        <p:spPr>
          <a:xfrm rot="-5400000">
            <a:off x="2702825" y="1065038"/>
            <a:ext cx="518400" cy="1957500"/>
          </a:xfrm>
          <a:prstGeom prst="curvedConnector2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2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Model Recommendation</a:t>
            </a:r>
            <a:endParaRPr sz="7500"/>
          </a:p>
        </p:txBody>
      </p:sp>
      <p:sp>
        <p:nvSpPr>
          <p:cNvPr id="768" name="Google Shape;768;p92"/>
          <p:cNvSpPr/>
          <p:nvPr/>
        </p:nvSpPr>
        <p:spPr>
          <a:xfrm flipH="1">
            <a:off x="6154388" y="86117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92"/>
          <p:cNvSpPr/>
          <p:nvPr/>
        </p:nvSpPr>
        <p:spPr>
          <a:xfrm rot="10800000" flipH="1">
            <a:off x="1398413" y="255612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92"/>
          <p:cNvSpPr txBox="1">
            <a:spLocks noGrp="1"/>
          </p:cNvSpPr>
          <p:nvPr>
            <p:ph type="title"/>
          </p:nvPr>
        </p:nvSpPr>
        <p:spPr>
          <a:xfrm>
            <a:off x="5099275" y="3314225"/>
            <a:ext cx="17901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5.8</a:t>
            </a:r>
            <a:endParaRPr/>
          </a:p>
        </p:txBody>
      </p:sp>
      <p:sp>
        <p:nvSpPr>
          <p:cNvPr id="771" name="Google Shape;771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3"/>
          <p:cNvSpPr txBox="1">
            <a:spLocks noGrp="1"/>
          </p:cNvSpPr>
          <p:nvPr>
            <p:ph type="subTitle" idx="1"/>
          </p:nvPr>
        </p:nvSpPr>
        <p:spPr>
          <a:xfrm>
            <a:off x="765175" y="3173900"/>
            <a:ext cx="2286300" cy="13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verage"/>
              <a:buChar char="❖"/>
            </a:pPr>
            <a:r>
              <a:rPr lang="en" dirty="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Indicates an inherent weakness</a:t>
            </a:r>
            <a:endParaRPr dirty="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dirty="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verage"/>
              <a:buChar char="❖"/>
            </a:pPr>
            <a:r>
              <a:rPr lang="en" dirty="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Loss of revenue </a:t>
            </a:r>
            <a:endParaRPr dirty="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7" name="Google Shape;777;p9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Understanding FPR, FNR, Err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93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Positives</a:t>
            </a:r>
            <a:endParaRPr/>
          </a:p>
        </p:txBody>
      </p:sp>
      <p:sp>
        <p:nvSpPr>
          <p:cNvPr id="779" name="Google Shape;779;p93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False Negatives</a:t>
            </a:r>
            <a:endParaRPr sz="2500"/>
          </a:p>
        </p:txBody>
      </p:sp>
      <p:sp>
        <p:nvSpPr>
          <p:cNvPr id="780" name="Google Shape;780;p93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Misclassification</a:t>
            </a:r>
            <a:endParaRPr sz="2500"/>
          </a:p>
        </p:txBody>
      </p:sp>
      <p:sp>
        <p:nvSpPr>
          <p:cNvPr id="781" name="Google Shape;781;p93"/>
          <p:cNvSpPr/>
          <p:nvPr/>
        </p:nvSpPr>
        <p:spPr>
          <a:xfrm>
            <a:off x="733825" y="3013950"/>
            <a:ext cx="2472000" cy="17136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93"/>
          <p:cNvSpPr/>
          <p:nvPr/>
        </p:nvSpPr>
        <p:spPr>
          <a:xfrm>
            <a:off x="3353025" y="3013950"/>
            <a:ext cx="2472000" cy="17136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93"/>
          <p:cNvSpPr/>
          <p:nvPr/>
        </p:nvSpPr>
        <p:spPr>
          <a:xfrm>
            <a:off x="5940875" y="3013950"/>
            <a:ext cx="2472000" cy="17136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600" y="1401800"/>
            <a:ext cx="1018049" cy="10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3"/>
          <p:cNvSpPr txBox="1"/>
          <p:nvPr/>
        </p:nvSpPr>
        <p:spPr>
          <a:xfrm>
            <a:off x="77454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86" name="Google Shape;78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275" y="1294950"/>
            <a:ext cx="1112826" cy="11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6938" y="1337612"/>
            <a:ext cx="1112825" cy="11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3"/>
          <p:cNvSpPr txBox="1">
            <a:spLocks noGrp="1"/>
          </p:cNvSpPr>
          <p:nvPr>
            <p:ph type="subTitle" idx="1"/>
          </p:nvPr>
        </p:nvSpPr>
        <p:spPr>
          <a:xfrm>
            <a:off x="3353025" y="3182700"/>
            <a:ext cx="2286300" cy="13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❖"/>
            </a:pPr>
            <a:r>
              <a:rPr lang="en">
                <a:solidFill>
                  <a:schemeClr val="accent6"/>
                </a:solidFill>
              </a:rPr>
              <a:t>Indicates how effective the market was captured </a:t>
            </a:r>
            <a:endParaRPr>
              <a:solidFill>
                <a:schemeClr val="accent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❖"/>
            </a:pPr>
            <a:r>
              <a:rPr lang="en">
                <a:solidFill>
                  <a:schemeClr val="accent6"/>
                </a:solidFill>
              </a:rPr>
              <a:t>Loss of revenue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89" name="Google Shape;789;p93"/>
          <p:cNvSpPr txBox="1">
            <a:spLocks noGrp="1"/>
          </p:cNvSpPr>
          <p:nvPr>
            <p:ph type="subTitle" idx="1"/>
          </p:nvPr>
        </p:nvSpPr>
        <p:spPr>
          <a:xfrm>
            <a:off x="5972225" y="3182700"/>
            <a:ext cx="2286300" cy="13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❖"/>
            </a:pPr>
            <a:r>
              <a:rPr lang="en">
                <a:solidFill>
                  <a:schemeClr val="accent6"/>
                </a:solidFill>
              </a:rPr>
              <a:t>Describes the overall predictive power and accuracy of the model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90" name="Google Shape;790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relevant metrics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94"/>
          <p:cNvSpPr txBox="1"/>
          <p:nvPr/>
        </p:nvSpPr>
        <p:spPr>
          <a:xfrm>
            <a:off x="77454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7" name="Google Shape;797;p94"/>
          <p:cNvSpPr txBox="1"/>
          <p:nvPr/>
        </p:nvSpPr>
        <p:spPr>
          <a:xfrm>
            <a:off x="666150" y="1353975"/>
            <a:ext cx="78117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Effects of Group Sizes on FPR and FNR</a:t>
            </a:r>
            <a:endParaRPr sz="1700" u="sng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C3B1"/>
                </a:solidFill>
                <a:latin typeface="Average"/>
                <a:ea typeface="Average"/>
                <a:cs typeface="Average"/>
                <a:sym typeface="Average"/>
              </a:rPr>
              <a:t>GROUP 1:</a:t>
            </a: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Readers that are predicted to click on the advertisement 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GROUP 0:</a:t>
            </a: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Readers that are predicted to NOT click on the advertisement 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8" name="Google Shape;798;p94"/>
          <p:cNvSpPr txBox="1"/>
          <p:nvPr/>
        </p:nvSpPr>
        <p:spPr>
          <a:xfrm>
            <a:off x="6408775" y="1184775"/>
            <a:ext cx="2299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Assume: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Both FNR and FPR: </a:t>
            </a:r>
            <a:r>
              <a:rPr lang="en" u="sng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10%</a:t>
            </a:r>
            <a:endParaRPr u="sng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Revenue earned per click: </a:t>
            </a:r>
            <a:r>
              <a:rPr lang="en" u="sng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$1</a:t>
            </a:r>
            <a:endParaRPr u="sng"/>
          </a:p>
        </p:txBody>
      </p:sp>
      <p:sp>
        <p:nvSpPr>
          <p:cNvPr id="799" name="Google Shape;799;p94"/>
          <p:cNvSpPr/>
          <p:nvPr/>
        </p:nvSpPr>
        <p:spPr>
          <a:xfrm>
            <a:off x="1526125" y="2694600"/>
            <a:ext cx="2166000" cy="2128800"/>
          </a:xfrm>
          <a:prstGeom prst="rect">
            <a:avLst/>
          </a:prstGeom>
          <a:solidFill>
            <a:srgbClr val="00C3B1"/>
          </a:solidFill>
          <a:ln w="2857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94"/>
          <p:cNvSpPr/>
          <p:nvPr/>
        </p:nvSpPr>
        <p:spPr>
          <a:xfrm>
            <a:off x="5193300" y="2686100"/>
            <a:ext cx="2166000" cy="2128800"/>
          </a:xfrm>
          <a:prstGeom prst="rect">
            <a:avLst/>
          </a:prstGeom>
          <a:solidFill>
            <a:srgbClr val="EA9999"/>
          </a:solidFill>
          <a:ln w="2857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94"/>
          <p:cNvSpPr txBox="1"/>
          <p:nvPr/>
        </p:nvSpPr>
        <p:spPr>
          <a:xfrm>
            <a:off x="1641525" y="2792250"/>
            <a:ext cx="19266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Average"/>
                <a:ea typeface="Average"/>
                <a:cs typeface="Average"/>
                <a:sym typeface="Average"/>
              </a:rPr>
              <a:t>GROUP 1</a:t>
            </a:r>
            <a:endParaRPr sz="19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100 Readers</a:t>
            </a:r>
            <a:endParaRPr sz="15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Revenue: </a:t>
            </a:r>
            <a:r>
              <a:rPr lang="en" sz="1500" b="1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$90</a:t>
            </a:r>
            <a:endParaRPr sz="1500" b="1">
              <a:highlight>
                <a:srgbClr val="FFFF00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2" name="Google Shape;802;p94"/>
          <p:cNvSpPr txBox="1"/>
          <p:nvPr/>
        </p:nvSpPr>
        <p:spPr>
          <a:xfrm>
            <a:off x="5313000" y="2792250"/>
            <a:ext cx="19266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Average"/>
                <a:ea typeface="Average"/>
                <a:cs typeface="Average"/>
                <a:sym typeface="Average"/>
              </a:rPr>
              <a:t>GROUP 2</a:t>
            </a:r>
            <a:endParaRPr sz="19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10 Readers</a:t>
            </a:r>
            <a:endParaRPr sz="15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Loss of Revenue: </a:t>
            </a:r>
            <a:r>
              <a:rPr lang="en" sz="1500" b="1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$1</a:t>
            </a:r>
            <a:endParaRPr sz="1500" b="1">
              <a:highlight>
                <a:srgbClr val="FFFF00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3" name="Google Shape;803;p94"/>
          <p:cNvSpPr txBox="1"/>
          <p:nvPr/>
        </p:nvSpPr>
        <p:spPr>
          <a:xfrm>
            <a:off x="1636150" y="3977550"/>
            <a:ext cx="192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100 Readers</a:t>
            </a:r>
            <a:endParaRPr sz="15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Revenue: </a:t>
            </a:r>
            <a:r>
              <a:rPr lang="en" sz="1500" b="1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$80</a:t>
            </a:r>
            <a:endParaRPr sz="1500" b="1">
              <a:highlight>
                <a:srgbClr val="FFFF00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4" name="Google Shape;804;p94"/>
          <p:cNvSpPr txBox="1"/>
          <p:nvPr/>
        </p:nvSpPr>
        <p:spPr>
          <a:xfrm>
            <a:off x="5313000" y="3977550"/>
            <a:ext cx="192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100 Readers</a:t>
            </a:r>
            <a:endParaRPr sz="15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verage"/>
                <a:ea typeface="Average"/>
                <a:cs typeface="Average"/>
                <a:sym typeface="Average"/>
              </a:rPr>
              <a:t>Loss of Revenue: </a:t>
            </a:r>
            <a:r>
              <a:rPr lang="en" sz="1500" b="1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$2</a:t>
            </a:r>
            <a:endParaRPr sz="1500" b="1">
              <a:highlight>
                <a:srgbClr val="FFFF00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5" name="Google Shape;805;p94"/>
          <p:cNvSpPr/>
          <p:nvPr/>
        </p:nvSpPr>
        <p:spPr>
          <a:xfrm>
            <a:off x="208525" y="3413550"/>
            <a:ext cx="346200" cy="84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C3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94"/>
          <p:cNvSpPr txBox="1"/>
          <p:nvPr/>
        </p:nvSpPr>
        <p:spPr>
          <a:xfrm>
            <a:off x="515838" y="3688875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FPR: 20%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7" name="Google Shape;807;p94"/>
          <p:cNvSpPr/>
          <p:nvPr/>
        </p:nvSpPr>
        <p:spPr>
          <a:xfrm>
            <a:off x="8438275" y="3391125"/>
            <a:ext cx="346200" cy="84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94"/>
          <p:cNvSpPr txBox="1"/>
          <p:nvPr/>
        </p:nvSpPr>
        <p:spPr>
          <a:xfrm>
            <a:off x="7527350" y="3688875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FNR: 20%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9" name="Google Shape;809;p94"/>
          <p:cNvSpPr txBox="1"/>
          <p:nvPr/>
        </p:nvSpPr>
        <p:spPr>
          <a:xfrm>
            <a:off x="1526125" y="3147350"/>
            <a:ext cx="79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Before:</a:t>
            </a:r>
            <a:endParaRPr sz="13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0" name="Google Shape;810;p94"/>
          <p:cNvSpPr txBox="1"/>
          <p:nvPr/>
        </p:nvSpPr>
        <p:spPr>
          <a:xfrm>
            <a:off x="5193300" y="3147350"/>
            <a:ext cx="79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Before:</a:t>
            </a:r>
            <a:endParaRPr sz="13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1" name="Google Shape;811;p94"/>
          <p:cNvSpPr txBox="1"/>
          <p:nvPr/>
        </p:nvSpPr>
        <p:spPr>
          <a:xfrm>
            <a:off x="1526125" y="3849525"/>
            <a:ext cx="79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After:</a:t>
            </a:r>
            <a:endParaRPr sz="13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2" name="Google Shape;812;p94"/>
          <p:cNvSpPr txBox="1"/>
          <p:nvPr/>
        </p:nvSpPr>
        <p:spPr>
          <a:xfrm>
            <a:off x="5183725" y="3849525"/>
            <a:ext cx="79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After:</a:t>
            </a:r>
            <a:endParaRPr sz="13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3" name="Google Shape;813;p94"/>
          <p:cNvSpPr/>
          <p:nvPr/>
        </p:nvSpPr>
        <p:spPr>
          <a:xfrm>
            <a:off x="3163300" y="3669075"/>
            <a:ext cx="183000" cy="745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94"/>
          <p:cNvSpPr txBox="1"/>
          <p:nvPr/>
        </p:nvSpPr>
        <p:spPr>
          <a:xfrm>
            <a:off x="3287713" y="3841875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$10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5" name="Google Shape;815;p94"/>
          <p:cNvSpPr/>
          <p:nvPr/>
        </p:nvSpPr>
        <p:spPr>
          <a:xfrm>
            <a:off x="7114600" y="3759325"/>
            <a:ext cx="183000" cy="745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94"/>
          <p:cNvSpPr txBox="1"/>
          <p:nvPr/>
        </p:nvSpPr>
        <p:spPr>
          <a:xfrm>
            <a:off x="7318642" y="3938475"/>
            <a:ext cx="4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$1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7" name="Google Shape;817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Ban of tracking cookies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76200" y="1902875"/>
            <a:ext cx="46968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will ban tracking cookies from 2023 onward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Predictive algorithm by Google Ads for advertisers may not be as effective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Straits times users will not receive ads that are as targeted as before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800" y="1287360"/>
            <a:ext cx="4392850" cy="284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8" name="Google Shape;26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relevant metrics</a:t>
            </a:r>
            <a:endParaRPr/>
          </a:p>
        </p:txBody>
      </p:sp>
      <p:sp>
        <p:nvSpPr>
          <p:cNvPr id="823" name="Google Shape;823;p95"/>
          <p:cNvSpPr txBox="1"/>
          <p:nvPr/>
        </p:nvSpPr>
        <p:spPr>
          <a:xfrm>
            <a:off x="77454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4" name="Google Shape;824;p95"/>
          <p:cNvSpPr txBox="1">
            <a:spLocks noGrp="1"/>
          </p:cNvSpPr>
          <p:nvPr>
            <p:ph type="title" idx="2"/>
          </p:nvPr>
        </p:nvSpPr>
        <p:spPr>
          <a:xfrm>
            <a:off x="1185275" y="1611200"/>
            <a:ext cx="1650000" cy="580200"/>
          </a:xfrm>
          <a:prstGeom prst="rect">
            <a:avLst/>
          </a:prstGeom>
          <a:solidFill>
            <a:srgbClr val="00C3B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Precision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25" name="Google Shape;825;p95"/>
          <p:cNvSpPr txBox="1">
            <a:spLocks noGrp="1"/>
          </p:cNvSpPr>
          <p:nvPr>
            <p:ph type="title" idx="3"/>
          </p:nvPr>
        </p:nvSpPr>
        <p:spPr>
          <a:xfrm>
            <a:off x="5371175" y="1611200"/>
            <a:ext cx="1258800" cy="6783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Recall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26" name="Google Shape;826;p95"/>
          <p:cNvSpPr txBox="1">
            <a:spLocks noGrp="1"/>
          </p:cNvSpPr>
          <p:nvPr>
            <p:ph type="title" idx="5"/>
          </p:nvPr>
        </p:nvSpPr>
        <p:spPr>
          <a:xfrm>
            <a:off x="2884475" y="3342350"/>
            <a:ext cx="1491300" cy="646500"/>
          </a:xfrm>
          <a:prstGeom prst="rect">
            <a:avLst/>
          </a:prstGeom>
          <a:solidFill>
            <a:srgbClr val="FFE59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F1-Score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7" name="Google Shape;827;p95"/>
          <p:cNvSpPr/>
          <p:nvPr/>
        </p:nvSpPr>
        <p:spPr>
          <a:xfrm>
            <a:off x="711725" y="1405275"/>
            <a:ext cx="3778200" cy="1581600"/>
          </a:xfrm>
          <a:prstGeom prst="frame">
            <a:avLst>
              <a:gd name="adj1" fmla="val 2575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95"/>
          <p:cNvSpPr/>
          <p:nvPr/>
        </p:nvSpPr>
        <p:spPr>
          <a:xfrm>
            <a:off x="2682875" y="3153213"/>
            <a:ext cx="3778200" cy="1581600"/>
          </a:xfrm>
          <a:prstGeom prst="frame">
            <a:avLst>
              <a:gd name="adj1" fmla="val 2575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95"/>
          <p:cNvSpPr/>
          <p:nvPr/>
        </p:nvSpPr>
        <p:spPr>
          <a:xfrm>
            <a:off x="4654174" y="1405275"/>
            <a:ext cx="3778200" cy="1581600"/>
          </a:xfrm>
          <a:prstGeom prst="frame">
            <a:avLst>
              <a:gd name="adj1" fmla="val 2575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95"/>
          <p:cNvSpPr txBox="1"/>
          <p:nvPr/>
        </p:nvSpPr>
        <p:spPr>
          <a:xfrm>
            <a:off x="5371175" y="2294175"/>
            <a:ext cx="23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Out of all the actual responses, how many did we capture as responded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1" name="Google Shape;831;p95"/>
          <p:cNvSpPr txBox="1"/>
          <p:nvPr/>
        </p:nvSpPr>
        <p:spPr>
          <a:xfrm>
            <a:off x="1323125" y="2294175"/>
            <a:ext cx="255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Out of all the responses predicted, how many actually responded  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2" name="Google Shape;832;p95"/>
          <p:cNvSpPr txBox="1"/>
          <p:nvPr/>
        </p:nvSpPr>
        <p:spPr>
          <a:xfrm>
            <a:off x="3294275" y="4020675"/>
            <a:ext cx="255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Used when both Precision and Recall are equally important 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33" name="Google Shape;8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879" y="3404000"/>
            <a:ext cx="1767396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5"/>
          <p:cNvPicPr preferRelativeResize="0"/>
          <p:nvPr/>
        </p:nvPicPr>
        <p:blipFill rotWithShape="1">
          <a:blip r:embed="rId4">
            <a:alphaModFix/>
          </a:blip>
          <a:srcRect l="49998" r="24219" b="67280"/>
          <a:stretch/>
        </p:blipFill>
        <p:spPr>
          <a:xfrm>
            <a:off x="3076274" y="1520275"/>
            <a:ext cx="1029603" cy="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5"/>
          <p:cNvPicPr preferRelativeResize="0"/>
          <p:nvPr/>
        </p:nvPicPr>
        <p:blipFill rotWithShape="1">
          <a:blip r:embed="rId4">
            <a:alphaModFix/>
          </a:blip>
          <a:srcRect l="46566" t="33465" r="27851" b="37095"/>
          <a:stretch/>
        </p:blipFill>
        <p:spPr>
          <a:xfrm>
            <a:off x="6768475" y="1563400"/>
            <a:ext cx="1135500" cy="7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6"/>
          <p:cNvSpPr txBox="1">
            <a:spLocks noGrp="1"/>
          </p:cNvSpPr>
          <p:nvPr>
            <p:ph type="title"/>
          </p:nvPr>
        </p:nvSpPr>
        <p:spPr>
          <a:xfrm>
            <a:off x="173850" y="0"/>
            <a:ext cx="61824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Comparison of Metrics</a:t>
            </a:r>
            <a:endParaRPr sz="3100"/>
          </a:p>
        </p:txBody>
      </p:sp>
      <p:graphicFrame>
        <p:nvGraphicFramePr>
          <p:cNvPr id="842" name="Google Shape;842;p96"/>
          <p:cNvGraphicFramePr/>
          <p:nvPr/>
        </p:nvGraphicFramePr>
        <p:xfrm>
          <a:off x="608850" y="772200"/>
          <a:ext cx="7926300" cy="4190670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1321050"/>
                <a:gridCol w="1321050"/>
                <a:gridCol w="1321050"/>
                <a:gridCol w="1321050"/>
                <a:gridCol w="1321050"/>
                <a:gridCol w="1321050"/>
              </a:tblGrid>
              <a:tr h="2967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sz="1300">
                        <a:solidFill>
                          <a:schemeClr val="accen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FPR</a:t>
                      </a:r>
                      <a:endParaRPr sz="13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FNR</a:t>
                      </a:r>
                      <a:endParaRPr sz="13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Err</a:t>
                      </a:r>
                      <a:endParaRPr sz="13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F1-Score</a:t>
                      </a:r>
                      <a:endParaRPr sz="13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5D79"/>
                    </a:solidFill>
                  </a:tcPr>
                </a:tc>
              </a:tr>
              <a:tr h="31677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Unbalanced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Log Reg (BE)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0.048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0.533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0.155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0.569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CART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0.009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0.550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0.607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RF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0.031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0.461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0.125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0.653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NN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0.069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0.417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0.125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0.638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XGBoost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0.0.037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0.428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0.123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0.671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Balanced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Log Reg (BE)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0.176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0.206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0.183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0.656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CART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0.238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0.214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0.641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RF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0.151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0.122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0.145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0.726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NN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0.218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0.144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0.202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0.650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2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XGBoost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0.139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0.200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0.152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0.697</a:t>
                      </a:r>
                      <a:endParaRPr sz="13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843" name="Google Shape;843;p96"/>
          <p:cNvSpPr txBox="1"/>
          <p:nvPr/>
        </p:nvSpPr>
        <p:spPr>
          <a:xfrm>
            <a:off x="77454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4" name="Google Shape;844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Considerations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97"/>
          <p:cNvSpPr txBox="1"/>
          <p:nvPr/>
        </p:nvSpPr>
        <p:spPr>
          <a:xfrm>
            <a:off x="77454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Yi Xuan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851" name="Google Shape;851;p97"/>
          <p:cNvGraphicFramePr/>
          <p:nvPr/>
        </p:nvGraphicFramePr>
        <p:xfrm>
          <a:off x="772350" y="1389550"/>
          <a:ext cx="7599300" cy="3444065"/>
        </p:xfrm>
        <a:graphic>
          <a:graphicData uri="http://schemas.openxmlformats.org/drawingml/2006/table">
            <a:tbl>
              <a:tblPr>
                <a:noFill/>
                <a:tableStyleId>{8612C296-FECF-4B29-B1A6-1CC6EC4EECB1}</a:tableStyleId>
              </a:tblPr>
              <a:tblGrid>
                <a:gridCol w="3074625"/>
                <a:gridCol w="2302300"/>
                <a:gridCol w="222237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Straits Times Requirements</a:t>
                      </a:r>
                      <a:endParaRPr>
                        <a:solidFill>
                          <a:schemeClr val="accent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</a:t>
                      </a:r>
                      <a:endParaRPr>
                        <a:solidFill>
                          <a:schemeClr val="accent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Random Forest </a:t>
                      </a:r>
                      <a:endParaRPr>
                        <a:solidFill>
                          <a:schemeClr val="accent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rgbClr val="435D74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Predictions required on the fly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Algorithm takes a substantial amount of time to run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Relatively fast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Large amount of predictions required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Able to handle large datasets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May not have the capacity to tune or clean the data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Many hyperparameters that are required to be tuned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Parameters may not require much tuning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Robust, reliable and applicable to many advertisers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Very reliant on input data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Low risk of overfitting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 problem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Can be used for classification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Has one of the best accuracies 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852" name="Google Shape;852;p97"/>
          <p:cNvSpPr/>
          <p:nvPr/>
        </p:nvSpPr>
        <p:spPr>
          <a:xfrm>
            <a:off x="3846975" y="1300700"/>
            <a:ext cx="2302200" cy="361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97"/>
          <p:cNvSpPr/>
          <p:nvPr/>
        </p:nvSpPr>
        <p:spPr>
          <a:xfrm>
            <a:off x="6149275" y="1304988"/>
            <a:ext cx="2302200" cy="361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>
            <a:spLocks noGrp="1"/>
          </p:cNvSpPr>
          <p:nvPr>
            <p:ph type="title"/>
          </p:nvPr>
        </p:nvSpPr>
        <p:spPr>
          <a:xfrm>
            <a:off x="940325" y="2849125"/>
            <a:ext cx="680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Implementation Strategy</a:t>
            </a:r>
            <a:endParaRPr sz="4600"/>
          </a:p>
        </p:txBody>
      </p:sp>
      <p:sp>
        <p:nvSpPr>
          <p:cNvPr id="860" name="Google Shape;860;p98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61" name="Google Shape;861;p98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Pool of Advertisers</a:t>
            </a:r>
            <a:endParaRPr/>
          </a:p>
        </p:txBody>
      </p:sp>
      <p:pic>
        <p:nvPicPr>
          <p:cNvPr id="868" name="Google Shape;86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75" y="1347100"/>
            <a:ext cx="2281275" cy="36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9"/>
          <p:cNvSpPr txBox="1"/>
          <p:nvPr/>
        </p:nvSpPr>
        <p:spPr>
          <a:xfrm>
            <a:off x="3259425" y="1676825"/>
            <a:ext cx="44463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Currently, a large pool of advertisers exists from the hard copy newspapers and epaper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 free trial can be offered to these advertisers to join and showcase the effectiveness of the model 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0" name="Google Shape;870;p99"/>
          <p:cNvSpPr/>
          <p:nvPr/>
        </p:nvSpPr>
        <p:spPr>
          <a:xfrm>
            <a:off x="357975" y="4173200"/>
            <a:ext cx="2281200" cy="800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99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2" name="Google Shape;872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0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Straits Times Adsense</a:t>
            </a:r>
            <a:endParaRPr/>
          </a:p>
        </p:txBody>
      </p:sp>
      <p:pic>
        <p:nvPicPr>
          <p:cNvPr id="878" name="Google Shape;8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700" y="1017400"/>
            <a:ext cx="7103826" cy="3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0"/>
          <p:cNvSpPr/>
          <p:nvPr/>
        </p:nvSpPr>
        <p:spPr>
          <a:xfrm>
            <a:off x="4116675" y="2138425"/>
            <a:ext cx="1893600" cy="178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00"/>
          <p:cNvSpPr/>
          <p:nvPr/>
        </p:nvSpPr>
        <p:spPr>
          <a:xfrm>
            <a:off x="6057275" y="1403625"/>
            <a:ext cx="2232300" cy="1827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00"/>
          <p:cNvSpPr/>
          <p:nvPr/>
        </p:nvSpPr>
        <p:spPr>
          <a:xfrm>
            <a:off x="6057275" y="3278250"/>
            <a:ext cx="2072400" cy="1658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00"/>
          <p:cNvSpPr/>
          <p:nvPr/>
        </p:nvSpPr>
        <p:spPr>
          <a:xfrm>
            <a:off x="974700" y="1497825"/>
            <a:ext cx="975300" cy="3438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00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84" name="Google Shape;884;p100"/>
          <p:cNvSpPr/>
          <p:nvPr/>
        </p:nvSpPr>
        <p:spPr>
          <a:xfrm>
            <a:off x="1987450" y="2286000"/>
            <a:ext cx="2129100" cy="1527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00"/>
          <p:cNvSpPr/>
          <p:nvPr/>
        </p:nvSpPr>
        <p:spPr>
          <a:xfrm rot="8984999">
            <a:off x="2607009" y="4266455"/>
            <a:ext cx="578235" cy="2103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1"/>
          <p:cNvSpPr txBox="1">
            <a:spLocks noGrp="1"/>
          </p:cNvSpPr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Dashboards</a:t>
            </a:r>
            <a:endParaRPr/>
          </a:p>
        </p:txBody>
      </p:sp>
      <p:grpSp>
        <p:nvGrpSpPr>
          <p:cNvPr id="892" name="Google Shape;892;p101"/>
          <p:cNvGrpSpPr/>
          <p:nvPr/>
        </p:nvGrpSpPr>
        <p:grpSpPr>
          <a:xfrm>
            <a:off x="4133785" y="633125"/>
            <a:ext cx="4724511" cy="4106675"/>
            <a:chOff x="958761" y="1251145"/>
            <a:chExt cx="3355953" cy="2671008"/>
          </a:xfrm>
        </p:grpSpPr>
        <p:sp>
          <p:nvSpPr>
            <p:cNvPr id="893" name="Google Shape;893;p101"/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01"/>
            <p:cNvSpPr/>
            <p:nvPr/>
          </p:nvSpPr>
          <p:spPr>
            <a:xfrm>
              <a:off x="958761" y="3257073"/>
              <a:ext cx="3355953" cy="290983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01"/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6" name="Google Shape;896;p101"/>
          <p:cNvPicPr preferRelativeResize="0"/>
          <p:nvPr/>
        </p:nvPicPr>
        <p:blipFill rotWithShape="1">
          <a:blip r:embed="rId4">
            <a:alphaModFix/>
          </a:blip>
          <a:srcRect t="-1860" b="1859"/>
          <a:stretch/>
        </p:blipFill>
        <p:spPr>
          <a:xfrm>
            <a:off x="4395500" y="818075"/>
            <a:ext cx="42358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01"/>
          <p:cNvSpPr txBox="1"/>
          <p:nvPr/>
        </p:nvSpPr>
        <p:spPr>
          <a:xfrm>
            <a:off x="773175" y="3142175"/>
            <a:ext cx="21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Live Demo on Tableau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98" name="Google Shape;898;p101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99" name="Google Shape;899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2"/>
          <p:cNvSpPr txBox="1">
            <a:spLocks noGrp="1"/>
          </p:cNvSpPr>
          <p:nvPr>
            <p:ph type="title"/>
          </p:nvPr>
        </p:nvSpPr>
        <p:spPr>
          <a:xfrm>
            <a:off x="940325" y="2849125"/>
            <a:ext cx="552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Evaluating success</a:t>
            </a:r>
            <a:endParaRPr sz="4600"/>
          </a:p>
        </p:txBody>
      </p:sp>
      <p:sp>
        <p:nvSpPr>
          <p:cNvPr id="905" name="Google Shape;905;p102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906" name="Google Shape;906;p102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Success</a:t>
            </a:r>
            <a:endParaRPr/>
          </a:p>
        </p:txBody>
      </p:sp>
      <p:sp>
        <p:nvSpPr>
          <p:cNvPr id="913" name="Google Shape;913;p103"/>
          <p:cNvSpPr txBox="1">
            <a:spLocks noGrp="1"/>
          </p:cNvSpPr>
          <p:nvPr>
            <p:ph type="title" idx="2"/>
          </p:nvPr>
        </p:nvSpPr>
        <p:spPr>
          <a:xfrm>
            <a:off x="1828300" y="1736450"/>
            <a:ext cx="2448900" cy="5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Click-through Rates</a:t>
            </a:r>
            <a:endParaRPr b="1"/>
          </a:p>
        </p:txBody>
      </p:sp>
      <p:sp>
        <p:nvSpPr>
          <p:cNvPr id="914" name="Google Shape;914;p103"/>
          <p:cNvSpPr txBox="1">
            <a:spLocks noGrp="1"/>
          </p:cNvSpPr>
          <p:nvPr>
            <p:ph type="title" idx="3"/>
          </p:nvPr>
        </p:nvSpPr>
        <p:spPr>
          <a:xfrm>
            <a:off x="5821558" y="1687400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Profits</a:t>
            </a:r>
            <a:endParaRPr b="1"/>
          </a:p>
        </p:txBody>
      </p:sp>
      <p:sp>
        <p:nvSpPr>
          <p:cNvPr id="915" name="Google Shape;915;p103"/>
          <p:cNvSpPr txBox="1">
            <a:spLocks noGrp="1"/>
          </p:cNvSpPr>
          <p:nvPr>
            <p:ph type="title" idx="5"/>
          </p:nvPr>
        </p:nvSpPr>
        <p:spPr>
          <a:xfrm>
            <a:off x="4038962" y="3337189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Advertisers</a:t>
            </a:r>
            <a:endParaRPr/>
          </a:p>
        </p:txBody>
      </p:sp>
      <p:sp>
        <p:nvSpPr>
          <p:cNvPr id="916" name="Google Shape;916;p103"/>
          <p:cNvSpPr/>
          <p:nvPr/>
        </p:nvSpPr>
        <p:spPr>
          <a:xfrm>
            <a:off x="711725" y="1405275"/>
            <a:ext cx="3778200" cy="1581600"/>
          </a:xfrm>
          <a:prstGeom prst="frame">
            <a:avLst>
              <a:gd name="adj1" fmla="val 2575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03"/>
          <p:cNvSpPr/>
          <p:nvPr/>
        </p:nvSpPr>
        <p:spPr>
          <a:xfrm>
            <a:off x="2891175" y="3126588"/>
            <a:ext cx="3778200" cy="1581600"/>
          </a:xfrm>
          <a:prstGeom prst="frame">
            <a:avLst>
              <a:gd name="adj1" fmla="val 2575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03"/>
          <p:cNvSpPr/>
          <p:nvPr/>
        </p:nvSpPr>
        <p:spPr>
          <a:xfrm>
            <a:off x="4654174" y="1405275"/>
            <a:ext cx="3778200" cy="1581600"/>
          </a:xfrm>
          <a:prstGeom prst="frame">
            <a:avLst>
              <a:gd name="adj1" fmla="val 2575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03"/>
          <p:cNvSpPr txBox="1"/>
          <p:nvPr/>
        </p:nvSpPr>
        <p:spPr>
          <a:xfrm>
            <a:off x="5821550" y="2294175"/>
            <a:ext cx="23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Extra profit expected to be earned due to no commission fees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20" name="Google Shape;92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975" y="1842663"/>
            <a:ext cx="728850" cy="7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325" y="1856925"/>
            <a:ext cx="678300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075" y="3465650"/>
            <a:ext cx="787174" cy="7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3"/>
          <p:cNvSpPr txBox="1"/>
          <p:nvPr/>
        </p:nvSpPr>
        <p:spPr>
          <a:xfrm>
            <a:off x="1828300" y="2365700"/>
            <a:ext cx="255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Click through rate expected to be higher than the average  of 50-70%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4" name="Google Shape;924;p103"/>
          <p:cNvSpPr txBox="1"/>
          <p:nvPr/>
        </p:nvSpPr>
        <p:spPr>
          <a:xfrm>
            <a:off x="4038950" y="4015500"/>
            <a:ext cx="2555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Expected increasing trend of advertisers using Straits Times Adsense over the long run</a:t>
            </a:r>
            <a:endParaRPr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5" name="Google Shape;925;p103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6" name="Google Shape;926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4"/>
          <p:cNvSpPr txBox="1">
            <a:spLocks noGrp="1"/>
          </p:cNvSpPr>
          <p:nvPr>
            <p:ph type="title"/>
          </p:nvPr>
        </p:nvSpPr>
        <p:spPr>
          <a:xfrm>
            <a:off x="940325" y="2849125"/>
            <a:ext cx="680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Conclusion</a:t>
            </a:r>
            <a:endParaRPr sz="4600"/>
          </a:p>
        </p:txBody>
      </p:sp>
      <p:sp>
        <p:nvSpPr>
          <p:cNvPr id="932" name="Google Shape;932;p104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933" name="Google Shape;933;p104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1072175" y="1738650"/>
            <a:ext cx="3158400" cy="1926900"/>
          </a:xfrm>
          <a:prstGeom prst="flowChartAlternateProcess">
            <a:avLst/>
          </a:prstGeom>
          <a:solidFill>
            <a:srgbClr val="325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Removal of tracking cookies brews much uncertainty over the effectiveness of Google Ads in the future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5" name="Google Shape;275;p42"/>
          <p:cNvSpPr/>
          <p:nvPr/>
        </p:nvSpPr>
        <p:spPr>
          <a:xfrm>
            <a:off x="5093075" y="1738650"/>
            <a:ext cx="3158400" cy="1926900"/>
          </a:xfrm>
          <a:prstGeom prst="flowChartAlternateProcess">
            <a:avLst/>
          </a:prstGeom>
          <a:solidFill>
            <a:srgbClr val="325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Google currently takes a large portion of the commission fee generated when a customer clicks on an ad, thereby cannibalising on Straits Times’ ad revenue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5"/>
          <p:cNvSpPr txBox="1">
            <a:spLocks noGrp="1"/>
          </p:cNvSpPr>
          <p:nvPr>
            <p:ph type="title"/>
          </p:nvPr>
        </p:nvSpPr>
        <p:spPr>
          <a:xfrm>
            <a:off x="4803575" y="1340125"/>
            <a:ext cx="41175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Future Improvements</a:t>
            </a:r>
            <a:endParaRPr sz="4800"/>
          </a:p>
        </p:txBody>
      </p:sp>
      <p:sp>
        <p:nvSpPr>
          <p:cNvPr id="940" name="Google Shape;940;p105"/>
          <p:cNvSpPr txBox="1">
            <a:spLocks noGrp="1"/>
          </p:cNvSpPr>
          <p:nvPr>
            <p:ph type="subTitle" idx="1"/>
          </p:nvPr>
        </p:nvSpPr>
        <p:spPr>
          <a:xfrm>
            <a:off x="4803575" y="2918025"/>
            <a:ext cx="37773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Constantly train the model on new data &amp; run the model for a wide range of advertisers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1" name="Google Shape;941;p105"/>
          <p:cNvSpPr/>
          <p:nvPr/>
        </p:nvSpPr>
        <p:spPr>
          <a:xfrm>
            <a:off x="765850" y="836750"/>
            <a:ext cx="3594600" cy="3459000"/>
          </a:xfrm>
          <a:prstGeom prst="frame">
            <a:avLst>
              <a:gd name="adj1" fmla="val 189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2" name="Google Shape;94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50" y="923200"/>
            <a:ext cx="3419602" cy="33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5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Roshan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4" name="Google Shape;94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6"/>
          <p:cNvSpPr txBox="1">
            <a:spLocks noGrp="1"/>
          </p:cNvSpPr>
          <p:nvPr>
            <p:ph type="title"/>
          </p:nvPr>
        </p:nvSpPr>
        <p:spPr>
          <a:xfrm>
            <a:off x="2042275" y="939327"/>
            <a:ext cx="4905300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Average"/>
                <a:ea typeface="Average"/>
                <a:cs typeface="Average"/>
                <a:sym typeface="Average"/>
              </a:rPr>
              <a:t>THANK YOU!</a:t>
            </a:r>
            <a:endParaRPr sz="9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0" name="Google Shape;950;p106"/>
          <p:cNvSpPr/>
          <p:nvPr/>
        </p:nvSpPr>
        <p:spPr>
          <a:xfrm>
            <a:off x="1780350" y="939321"/>
            <a:ext cx="5583300" cy="3333300"/>
          </a:xfrm>
          <a:prstGeom prst="frame">
            <a:avLst>
              <a:gd name="adj1" fmla="val 189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body" idx="1"/>
          </p:nvPr>
        </p:nvSpPr>
        <p:spPr>
          <a:xfrm>
            <a:off x="577550" y="1869000"/>
            <a:ext cx="8194800" cy="14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We want to create a predictive model that equips Straits Times with a </a:t>
            </a:r>
            <a:r>
              <a:rPr lang="en" sz="2400" b="1">
                <a:solidFill>
                  <a:schemeClr val="dk1"/>
                </a:solidFill>
                <a:highlight>
                  <a:srgbClr val="FFD966"/>
                </a:highlight>
                <a:latin typeface="Average"/>
                <a:ea typeface="Average"/>
                <a:cs typeface="Average"/>
                <a:sym typeface="Average"/>
              </a:rPr>
              <a:t>decision-making tool</a:t>
            </a:r>
            <a:r>
              <a:rPr lang="en" sz="2400" b="1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which enables them to decide who they should target the advertisement to, with the ultimate goal of </a:t>
            </a:r>
            <a:r>
              <a:rPr lang="en" sz="2400" b="1">
                <a:solidFill>
                  <a:schemeClr val="dk1"/>
                </a:solidFill>
                <a:highlight>
                  <a:srgbClr val="FFD966"/>
                </a:highlight>
                <a:latin typeface="Average"/>
                <a:ea typeface="Average"/>
                <a:cs typeface="Average"/>
                <a:sym typeface="Average"/>
              </a:rPr>
              <a:t>increasing click-through rate</a:t>
            </a:r>
            <a:endParaRPr sz="2400" b="1">
              <a:solidFill>
                <a:schemeClr val="dk1"/>
              </a:solidFill>
              <a:highlight>
                <a:srgbClr val="FFD966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7745600" y="0"/>
            <a:ext cx="1398600" cy="400200"/>
          </a:xfrm>
          <a:prstGeom prst="rect">
            <a:avLst/>
          </a:pr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I-Zach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Justification</a:t>
            </a:r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One On One Meeting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1883</Words>
  <Application>Microsoft Office PowerPoint</Application>
  <PresentationFormat>On-screen Show (16:9)</PresentationFormat>
  <Paragraphs>662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Cardo</vt:lpstr>
      <vt:lpstr>Arial</vt:lpstr>
      <vt:lpstr>Roboto</vt:lpstr>
      <vt:lpstr>Georgia</vt:lpstr>
      <vt:lpstr>Average</vt:lpstr>
      <vt:lpstr>Anaheim</vt:lpstr>
      <vt:lpstr>Roboto Condensed Light</vt:lpstr>
      <vt:lpstr>Arimo</vt:lpstr>
      <vt:lpstr>Calibri</vt:lpstr>
      <vt:lpstr>Elegant One On One Meeting</vt:lpstr>
      <vt:lpstr>Developing Straits Times’ Predictive Advertisements using Analytics </vt:lpstr>
      <vt:lpstr>Agenda</vt:lpstr>
      <vt:lpstr>Agenda</vt:lpstr>
      <vt:lpstr>Introduction to Business Problem</vt:lpstr>
      <vt:lpstr>Google Ads on Straits Times</vt:lpstr>
      <vt:lpstr>Ban of tracking cookies</vt:lpstr>
      <vt:lpstr>Business Problem</vt:lpstr>
      <vt:lpstr>Our Solution</vt:lpstr>
      <vt:lpstr>Case Justification</vt:lpstr>
      <vt:lpstr>Why Straits Times?</vt:lpstr>
      <vt:lpstr>Value of Predictive Model</vt:lpstr>
      <vt:lpstr>Fitbit</vt:lpstr>
      <vt:lpstr>Variables of Interest</vt:lpstr>
      <vt:lpstr>Data Cleaning</vt:lpstr>
      <vt:lpstr>Categorical Variables</vt:lpstr>
      <vt:lpstr>Continuous Variables</vt:lpstr>
      <vt:lpstr>NA Values</vt:lpstr>
      <vt:lpstr>Data Exploration</vt:lpstr>
      <vt:lpstr>Personal Information</vt:lpstr>
      <vt:lpstr>Personal Information</vt:lpstr>
      <vt:lpstr>Online activity of users</vt:lpstr>
      <vt:lpstr>Online activity of users</vt:lpstr>
      <vt:lpstr>Number of articles read</vt:lpstr>
      <vt:lpstr>Number of articles read</vt:lpstr>
      <vt:lpstr>Analytics Solution</vt:lpstr>
      <vt:lpstr>Approach</vt:lpstr>
      <vt:lpstr>Association Rules</vt:lpstr>
      <vt:lpstr>Data Preparation</vt:lpstr>
      <vt:lpstr>Association Rules </vt:lpstr>
      <vt:lpstr>Logistic Regression (BE)</vt:lpstr>
      <vt:lpstr>Method</vt:lpstr>
      <vt:lpstr>Unbalanced Trainset</vt:lpstr>
      <vt:lpstr>Unbalanced Trainset</vt:lpstr>
      <vt:lpstr>Classification and Regression Tree (CART)</vt:lpstr>
      <vt:lpstr>Method</vt:lpstr>
      <vt:lpstr>Unbalanced Trainset</vt:lpstr>
      <vt:lpstr>Unbalanced Trainset</vt:lpstr>
      <vt:lpstr>Random Forest</vt:lpstr>
      <vt:lpstr>Method</vt:lpstr>
      <vt:lpstr>Trend of errors</vt:lpstr>
      <vt:lpstr>Variable Importance</vt:lpstr>
      <vt:lpstr>Neural Network</vt:lpstr>
      <vt:lpstr>What is a Neural Network (NN)</vt:lpstr>
      <vt:lpstr>Data Preparation</vt:lpstr>
      <vt:lpstr>Training on Unbalanced Dataset</vt:lpstr>
      <vt:lpstr>Training on Unbalanced Dataset</vt:lpstr>
      <vt:lpstr>Finding optimal # of nodes (Unbalanced)</vt:lpstr>
      <vt:lpstr>Training on Balanced Dataset </vt:lpstr>
      <vt:lpstr>Finding optimal # of nodes (Balanced)</vt:lpstr>
      <vt:lpstr>XGBoost</vt:lpstr>
      <vt:lpstr>What is XGBoost?</vt:lpstr>
      <vt:lpstr>Data Preparation</vt:lpstr>
      <vt:lpstr>Training on Unbalanced Dataset</vt:lpstr>
      <vt:lpstr>Training on Unbalanced Dataset</vt:lpstr>
      <vt:lpstr>Training on Balanced Dataset</vt:lpstr>
      <vt:lpstr>Variable Importance </vt:lpstr>
      <vt:lpstr>Model Recommendation</vt:lpstr>
      <vt:lpstr>Understanding FPR, FNR, Err </vt:lpstr>
      <vt:lpstr>Determining the relevant metrics </vt:lpstr>
      <vt:lpstr>Determining the relevant metrics</vt:lpstr>
      <vt:lpstr>Comparison of Metrics</vt:lpstr>
      <vt:lpstr>Model Considerations  </vt:lpstr>
      <vt:lpstr>Implementation Strategy</vt:lpstr>
      <vt:lpstr>Existing Pool of Advertisers</vt:lpstr>
      <vt:lpstr>Straits Times Adsense</vt:lpstr>
      <vt:lpstr>Interactive Dashboards</vt:lpstr>
      <vt:lpstr>Evaluating success</vt:lpstr>
      <vt:lpstr>Measuring Success</vt:lpstr>
      <vt:lpstr>Conclusion</vt:lpstr>
      <vt:lpstr>Future Improvements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Straits Times’ Predictive Advertisements using Analytics </dc:title>
  <dc:creator>YI XUAN</dc:creator>
  <cp:lastModifiedBy>YI XUAN</cp:lastModifiedBy>
  <cp:revision>3</cp:revision>
  <dcterms:modified xsi:type="dcterms:W3CDTF">2022-04-03T14:53:08Z</dcterms:modified>
</cp:coreProperties>
</file>